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0" r:id="rId3"/>
    <p:sldId id="355" r:id="rId4"/>
    <p:sldId id="337" r:id="rId5"/>
    <p:sldId id="338" r:id="rId6"/>
    <p:sldId id="353" r:id="rId7"/>
    <p:sldId id="340" r:id="rId8"/>
    <p:sldId id="357" r:id="rId9"/>
    <p:sldId id="341" r:id="rId10"/>
    <p:sldId id="342" r:id="rId11"/>
    <p:sldId id="344" r:id="rId12"/>
    <p:sldId id="345" r:id="rId13"/>
    <p:sldId id="347" r:id="rId14"/>
    <p:sldId id="352" r:id="rId15"/>
    <p:sldId id="35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52B1E"/>
    <a:srgbClr val="0039A6"/>
    <a:srgbClr val="103A1D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44" autoAdjust="0"/>
  </p:normalViewPr>
  <p:slideViewPr>
    <p:cSldViewPr snapToGrid="0" snapToObjects="1" showGuides="1">
      <p:cViewPr>
        <p:scale>
          <a:sx n="80" d="100"/>
          <a:sy n="80" d="100"/>
        </p:scale>
        <p:origin x="-72" y="-24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0C209-E7AD-4522-8AD4-73976CE140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k-SK"/>
        </a:p>
      </dgm:t>
    </dgm:pt>
    <dgm:pt modelId="{CC384826-74FB-4949-B05D-501FC623BE23}">
      <dgm:prSet phldrT="[Text]" custT="1"/>
      <dgm:spPr/>
      <dgm:t>
        <a:bodyPr/>
        <a:lstStyle/>
        <a:p>
          <a:r>
            <a:rPr lang="en-US" sz="1200" dirty="0" smtClean="0"/>
            <a:t>V</a:t>
          </a:r>
          <a:r>
            <a:rPr lang="sk-SK" sz="1200" dirty="0" smtClean="0"/>
            <a:t>ýskumné pracovisko progresívnych technológií (VPPT)</a:t>
          </a:r>
          <a:endParaRPr lang="sk-SK" sz="1200" dirty="0"/>
        </a:p>
      </dgm:t>
    </dgm:pt>
    <dgm:pt modelId="{2ACC2394-5F44-41ED-AFC2-0A42CE47AB3B}" type="parTrans" cxnId="{E53A7A1C-2B0F-4571-ADD2-CEBBFDABECB3}">
      <dgm:prSet/>
      <dgm:spPr/>
      <dgm:t>
        <a:bodyPr/>
        <a:lstStyle/>
        <a:p>
          <a:endParaRPr lang="sk-SK"/>
        </a:p>
      </dgm:t>
    </dgm:pt>
    <dgm:pt modelId="{DF2EA1CD-1C24-4FA1-8AA8-138BC8440C9D}" type="sibTrans" cxnId="{E53A7A1C-2B0F-4571-ADD2-CEBBFDABECB3}">
      <dgm:prSet/>
      <dgm:spPr/>
      <dgm:t>
        <a:bodyPr/>
        <a:lstStyle/>
        <a:p>
          <a:endParaRPr lang="sk-SK"/>
        </a:p>
      </dgm:t>
    </dgm:pt>
    <dgm:pt modelId="{D7DABF0B-E0F1-4670-9EED-BA074208B63E}">
      <dgm:prSet phldrT="[Text]" custT="1"/>
      <dgm:spPr/>
      <dgm:t>
        <a:bodyPr/>
        <a:lstStyle/>
        <a:p>
          <a:r>
            <a:rPr lang="sk-SK" sz="1100" dirty="0" smtClean="0"/>
            <a:t>Oddelenie pre projektové riadenie a verejné obstarávanie (OPRO)</a:t>
          </a:r>
          <a:endParaRPr lang="sk-SK" sz="1100" dirty="0"/>
        </a:p>
      </dgm:t>
    </dgm:pt>
    <dgm:pt modelId="{57E1B12E-A468-4A9A-9E56-CC66E61A6CB7}" type="parTrans" cxnId="{1185DD80-8B9A-4818-9477-BCFFFD1DF7E3}">
      <dgm:prSet/>
      <dgm:spPr/>
      <dgm:t>
        <a:bodyPr/>
        <a:lstStyle/>
        <a:p>
          <a:endParaRPr lang="sk-SK"/>
        </a:p>
      </dgm:t>
    </dgm:pt>
    <dgm:pt modelId="{7CE0E5CE-9F7F-4DB4-BC3F-86776FF42920}" type="sibTrans" cxnId="{1185DD80-8B9A-4818-9477-BCFFFD1DF7E3}">
      <dgm:prSet/>
      <dgm:spPr/>
      <dgm:t>
        <a:bodyPr/>
        <a:lstStyle/>
        <a:p>
          <a:endParaRPr lang="sk-SK"/>
        </a:p>
      </dgm:t>
    </dgm:pt>
    <dgm:pt modelId="{E77475A3-282E-4E06-84D9-B3B1065EB140}">
      <dgm:prSet phldrT="[Text]" custT="1"/>
      <dgm:spPr/>
      <dgm:t>
        <a:bodyPr/>
        <a:lstStyle/>
        <a:p>
          <a:r>
            <a:rPr lang="sk-SK" sz="1100" dirty="0" smtClean="0"/>
            <a:t>Vedecké pracovisko Materiálového výskumu </a:t>
          </a:r>
          <a:endParaRPr lang="sk-SK" sz="1100" dirty="0"/>
        </a:p>
      </dgm:t>
    </dgm:pt>
    <dgm:pt modelId="{902C7BE9-CC02-443E-A9A4-02E56A688B67}" type="parTrans" cxnId="{D10AA1B8-F843-4BC1-8555-1E6809FA851B}">
      <dgm:prSet/>
      <dgm:spPr/>
      <dgm:t>
        <a:bodyPr/>
        <a:lstStyle/>
        <a:p>
          <a:endParaRPr lang="sk-SK"/>
        </a:p>
      </dgm:t>
    </dgm:pt>
    <dgm:pt modelId="{C8F0FD23-2957-4FF6-9EB2-2C21A07B38AD}" type="sibTrans" cxnId="{D10AA1B8-F843-4BC1-8555-1E6809FA851B}">
      <dgm:prSet/>
      <dgm:spPr/>
      <dgm:t>
        <a:bodyPr/>
        <a:lstStyle/>
        <a:p>
          <a:endParaRPr lang="sk-SK"/>
        </a:p>
      </dgm:t>
    </dgm:pt>
    <dgm:pt modelId="{B30E7D41-7C1A-43B4-B0DE-70E3CE77F4E6}">
      <dgm:prSet phldrT="[Text]" custT="1"/>
      <dgm:spPr/>
      <dgm:t>
        <a:bodyPr/>
        <a:lstStyle/>
        <a:p>
          <a:r>
            <a:rPr lang="sk-SK" sz="1200" dirty="0" smtClean="0"/>
            <a:t>Vedecké pracovisko Automatizácie a IKT</a:t>
          </a:r>
          <a:endParaRPr lang="sk-SK" sz="1200" dirty="0"/>
        </a:p>
      </dgm:t>
    </dgm:pt>
    <dgm:pt modelId="{CED860A1-B40B-4626-B170-A02B1A5E4899}" type="parTrans" cxnId="{4AADE3B2-8E4F-4A7B-9707-DCBCF1A8BDAD}">
      <dgm:prSet/>
      <dgm:spPr/>
      <dgm:t>
        <a:bodyPr/>
        <a:lstStyle/>
        <a:p>
          <a:endParaRPr lang="sk-SK"/>
        </a:p>
      </dgm:t>
    </dgm:pt>
    <dgm:pt modelId="{E9D3AF1F-4779-4818-9E0C-C17645DDBBEE}" type="sibTrans" cxnId="{4AADE3B2-8E4F-4A7B-9707-DCBCF1A8BDAD}">
      <dgm:prSet/>
      <dgm:spPr/>
      <dgm:t>
        <a:bodyPr/>
        <a:lstStyle/>
        <a:p>
          <a:endParaRPr lang="sk-SK"/>
        </a:p>
      </dgm:t>
    </dgm:pt>
    <dgm:pt modelId="{1E5B30A4-7F18-49DF-9D6F-D16B4378686D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sk-SK" dirty="0"/>
            <a:t>Sekretariát VPPT</a:t>
          </a:r>
        </a:p>
      </dgm:t>
    </dgm:pt>
    <dgm:pt modelId="{C7E3CE1A-0969-494C-8A89-451B27418E46}" type="sibTrans" cxnId="{31C98F79-D8C9-4645-B058-8E779D2645D0}">
      <dgm:prSet/>
      <dgm:spPr/>
      <dgm:t>
        <a:bodyPr/>
        <a:lstStyle/>
        <a:p>
          <a:endParaRPr lang="sk-SK"/>
        </a:p>
      </dgm:t>
    </dgm:pt>
    <dgm:pt modelId="{E59A6A7F-A34C-48F7-A542-251E389EE932}" type="parTrans" cxnId="{31C98F79-D8C9-4645-B058-8E779D2645D0}">
      <dgm:prSet/>
      <dgm:spPr/>
      <dgm:t>
        <a:bodyPr/>
        <a:lstStyle/>
        <a:p>
          <a:endParaRPr lang="sk-SK"/>
        </a:p>
      </dgm:t>
    </dgm:pt>
    <dgm:pt modelId="{42315C70-E01F-4E68-8CE3-13A1A5E8E952}">
      <dgm:prSet custT="1"/>
      <dgm:spPr/>
      <dgm:t>
        <a:bodyPr/>
        <a:lstStyle/>
        <a:p>
          <a:r>
            <a:rPr lang="sk-SK" sz="1100" dirty="0" smtClean="0"/>
            <a:t>Referát inkubátor </a:t>
          </a:r>
          <a:r>
            <a:rPr lang="sk-SK" sz="1100" dirty="0" err="1" smtClean="0"/>
            <a:t>Cambo</a:t>
          </a:r>
          <a:endParaRPr lang="sk-SK" sz="1100" dirty="0"/>
        </a:p>
      </dgm:t>
    </dgm:pt>
    <dgm:pt modelId="{9A4E9027-CCE4-4E58-8FB3-95DC2BC6D747}" type="parTrans" cxnId="{ECDC1C8B-506F-43B2-8BDB-C91D006B5DC3}">
      <dgm:prSet/>
      <dgm:spPr/>
      <dgm:t>
        <a:bodyPr/>
        <a:lstStyle/>
        <a:p>
          <a:endParaRPr lang="sk-SK"/>
        </a:p>
      </dgm:t>
    </dgm:pt>
    <dgm:pt modelId="{5F609813-484E-46A3-8695-DDC3F0F88967}" type="sibTrans" cxnId="{ECDC1C8B-506F-43B2-8BDB-C91D006B5DC3}">
      <dgm:prSet/>
      <dgm:spPr/>
      <dgm:t>
        <a:bodyPr/>
        <a:lstStyle/>
        <a:p>
          <a:endParaRPr lang="sk-SK"/>
        </a:p>
      </dgm:t>
    </dgm:pt>
    <dgm:pt modelId="{FA15895D-DE35-4E9F-81AC-B6B5DDB2FF8D}">
      <dgm:prSet/>
      <dgm:spPr/>
      <dgm:t>
        <a:bodyPr/>
        <a:lstStyle/>
        <a:p>
          <a:r>
            <a:rPr lang="sk-SK" dirty="0"/>
            <a:t>Referát pre verejné obstarávanie</a:t>
          </a:r>
        </a:p>
      </dgm:t>
    </dgm:pt>
    <dgm:pt modelId="{F5926883-042B-45EA-A45E-EE6AD60EAACC}" type="parTrans" cxnId="{478334F2-691A-4432-9E45-4B3D479149CA}">
      <dgm:prSet/>
      <dgm:spPr/>
      <dgm:t>
        <a:bodyPr/>
        <a:lstStyle/>
        <a:p>
          <a:endParaRPr lang="sk-SK"/>
        </a:p>
      </dgm:t>
    </dgm:pt>
    <dgm:pt modelId="{7B5B9212-0265-41F9-9F30-F3B9122F7404}" type="sibTrans" cxnId="{478334F2-691A-4432-9E45-4B3D479149CA}">
      <dgm:prSet/>
      <dgm:spPr/>
      <dgm:t>
        <a:bodyPr/>
        <a:lstStyle/>
        <a:p>
          <a:endParaRPr lang="sk-SK"/>
        </a:p>
      </dgm:t>
    </dgm:pt>
    <dgm:pt modelId="{C1CDD564-2C98-41C4-9B86-CC4E2C74B50D}">
      <dgm:prSet/>
      <dgm:spPr/>
      <dgm:t>
        <a:bodyPr/>
        <a:lstStyle/>
        <a:p>
          <a:r>
            <a:rPr lang="sk-SK" dirty="0"/>
            <a:t>Referát pre projektové riadenie</a:t>
          </a:r>
        </a:p>
      </dgm:t>
    </dgm:pt>
    <dgm:pt modelId="{6DF94187-3F18-4436-814E-38C64BB61FEA}" type="parTrans" cxnId="{B9B797D4-F264-4505-99A2-E2F291784555}">
      <dgm:prSet/>
      <dgm:spPr/>
      <dgm:t>
        <a:bodyPr/>
        <a:lstStyle/>
        <a:p>
          <a:endParaRPr lang="sk-SK"/>
        </a:p>
      </dgm:t>
    </dgm:pt>
    <dgm:pt modelId="{5184803D-683E-41CD-8938-E5AA31B5EE65}" type="sibTrans" cxnId="{B9B797D4-F264-4505-99A2-E2F291784555}">
      <dgm:prSet/>
      <dgm:spPr/>
      <dgm:t>
        <a:bodyPr/>
        <a:lstStyle/>
        <a:p>
          <a:endParaRPr lang="sk-SK"/>
        </a:p>
      </dgm:t>
    </dgm:pt>
    <dgm:pt modelId="{6CC99C97-82EE-41A7-871D-5B775028CD8B}" type="pres">
      <dgm:prSet presAssocID="{A3E0C209-E7AD-4522-8AD4-73976CE140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6B07F978-7BBD-4784-8E20-C539409296BF}" type="pres">
      <dgm:prSet presAssocID="{CC384826-74FB-4949-B05D-501FC623BE23}" presName="hierRoot1" presStyleCnt="0"/>
      <dgm:spPr/>
      <dgm:t>
        <a:bodyPr/>
        <a:lstStyle/>
        <a:p>
          <a:endParaRPr lang="sk-SK"/>
        </a:p>
      </dgm:t>
    </dgm:pt>
    <dgm:pt modelId="{0DDB8BA4-3C93-47E0-9907-AA99FD502399}" type="pres">
      <dgm:prSet presAssocID="{CC384826-74FB-4949-B05D-501FC623BE23}" presName="composite" presStyleCnt="0"/>
      <dgm:spPr/>
      <dgm:t>
        <a:bodyPr/>
        <a:lstStyle/>
        <a:p>
          <a:endParaRPr lang="sk-SK"/>
        </a:p>
      </dgm:t>
    </dgm:pt>
    <dgm:pt modelId="{28CF0952-2354-43B9-8430-5644375528F4}" type="pres">
      <dgm:prSet presAssocID="{CC384826-74FB-4949-B05D-501FC623BE23}" presName="background" presStyleLbl="node0" presStyleIdx="0" presStyleCnt="2"/>
      <dgm:spPr/>
      <dgm:t>
        <a:bodyPr/>
        <a:lstStyle/>
        <a:p>
          <a:endParaRPr lang="sk-SK"/>
        </a:p>
      </dgm:t>
    </dgm:pt>
    <dgm:pt modelId="{30FDC96A-F4FA-4817-8FBD-584331C89F72}" type="pres">
      <dgm:prSet presAssocID="{CC384826-74FB-4949-B05D-501FC623BE23}" presName="text" presStyleLbl="fgAcc0" presStyleIdx="0" presStyleCnt="2" custScaleX="175669" custScaleY="137200" custLinFactNeighborX="-16067" custLinFactNeighborY="-6997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505DA0-D07B-4430-9367-F71DCA75E9FC}" type="pres">
      <dgm:prSet presAssocID="{CC384826-74FB-4949-B05D-501FC623BE23}" presName="hierChild2" presStyleCnt="0"/>
      <dgm:spPr/>
      <dgm:t>
        <a:bodyPr/>
        <a:lstStyle/>
        <a:p>
          <a:endParaRPr lang="sk-SK"/>
        </a:p>
      </dgm:t>
    </dgm:pt>
    <dgm:pt modelId="{50B37B8A-CDA6-448C-85D4-D0F80A21266B}" type="pres">
      <dgm:prSet presAssocID="{57E1B12E-A468-4A9A-9E56-CC66E61A6CB7}" presName="Name10" presStyleLbl="parChTrans1D2" presStyleIdx="0" presStyleCnt="3"/>
      <dgm:spPr/>
      <dgm:t>
        <a:bodyPr/>
        <a:lstStyle/>
        <a:p>
          <a:endParaRPr lang="sk-SK"/>
        </a:p>
      </dgm:t>
    </dgm:pt>
    <dgm:pt modelId="{7029782A-A6A9-48DC-A528-E0F320A726F1}" type="pres">
      <dgm:prSet presAssocID="{D7DABF0B-E0F1-4670-9EED-BA074208B63E}" presName="hierRoot2" presStyleCnt="0"/>
      <dgm:spPr/>
      <dgm:t>
        <a:bodyPr/>
        <a:lstStyle/>
        <a:p>
          <a:endParaRPr lang="sk-SK"/>
        </a:p>
      </dgm:t>
    </dgm:pt>
    <dgm:pt modelId="{707BDBD5-E454-4A7F-BCE3-33442D92CC8B}" type="pres">
      <dgm:prSet presAssocID="{D7DABF0B-E0F1-4670-9EED-BA074208B63E}" presName="composite2" presStyleCnt="0"/>
      <dgm:spPr/>
      <dgm:t>
        <a:bodyPr/>
        <a:lstStyle/>
        <a:p>
          <a:endParaRPr lang="sk-SK"/>
        </a:p>
      </dgm:t>
    </dgm:pt>
    <dgm:pt modelId="{CF777BD2-8ED4-4FF5-90AA-B8F6378F50E2}" type="pres">
      <dgm:prSet presAssocID="{D7DABF0B-E0F1-4670-9EED-BA074208B63E}" presName="background2" presStyleLbl="node2" presStyleIdx="0" presStyleCnt="3"/>
      <dgm:spPr/>
      <dgm:t>
        <a:bodyPr/>
        <a:lstStyle/>
        <a:p>
          <a:endParaRPr lang="sk-SK"/>
        </a:p>
      </dgm:t>
    </dgm:pt>
    <dgm:pt modelId="{3BCF7DB9-84C9-4573-AD3E-CE33EA109FB4}" type="pres">
      <dgm:prSet presAssocID="{D7DABF0B-E0F1-4670-9EED-BA074208B63E}" presName="text2" presStyleLbl="fgAcc2" presStyleIdx="0" presStyleCnt="3" custScaleX="155672" custScaleY="123791" custLinFactNeighborX="-13771" custLinFactNeighborY="-413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D36A113-3242-4C69-954E-D814A3C0F772}" type="pres">
      <dgm:prSet presAssocID="{D7DABF0B-E0F1-4670-9EED-BA074208B63E}" presName="hierChild3" presStyleCnt="0"/>
      <dgm:spPr/>
      <dgm:t>
        <a:bodyPr/>
        <a:lstStyle/>
        <a:p>
          <a:endParaRPr lang="sk-SK"/>
        </a:p>
      </dgm:t>
    </dgm:pt>
    <dgm:pt modelId="{846D38F6-233A-4334-AD59-878A530E87E2}" type="pres">
      <dgm:prSet presAssocID="{9A4E9027-CCE4-4E58-8FB3-95DC2BC6D747}" presName="Name17" presStyleLbl="parChTrans1D3" presStyleIdx="0" presStyleCnt="3"/>
      <dgm:spPr/>
      <dgm:t>
        <a:bodyPr/>
        <a:lstStyle/>
        <a:p>
          <a:endParaRPr lang="sk-SK"/>
        </a:p>
      </dgm:t>
    </dgm:pt>
    <dgm:pt modelId="{0CD45B0D-D120-45F1-A44E-398D495BC7CB}" type="pres">
      <dgm:prSet presAssocID="{42315C70-E01F-4E68-8CE3-13A1A5E8E952}" presName="hierRoot3" presStyleCnt="0"/>
      <dgm:spPr/>
    </dgm:pt>
    <dgm:pt modelId="{B570DCF4-DADD-42CC-B21D-0C56BB0D76B3}" type="pres">
      <dgm:prSet presAssocID="{42315C70-E01F-4E68-8CE3-13A1A5E8E952}" presName="composite3" presStyleCnt="0"/>
      <dgm:spPr/>
    </dgm:pt>
    <dgm:pt modelId="{2481B8A7-E5A9-4182-90BF-B753BAE41EB0}" type="pres">
      <dgm:prSet presAssocID="{42315C70-E01F-4E68-8CE3-13A1A5E8E952}" presName="background3" presStyleLbl="node3" presStyleIdx="0" presStyleCnt="3"/>
      <dgm:spPr/>
    </dgm:pt>
    <dgm:pt modelId="{F86394A0-A4E1-4B49-A79D-3C59098ECC3F}" type="pres">
      <dgm:prSet presAssocID="{42315C70-E01F-4E68-8CE3-13A1A5E8E95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E49742A-E236-404D-8F01-C26FF524260E}" type="pres">
      <dgm:prSet presAssocID="{42315C70-E01F-4E68-8CE3-13A1A5E8E952}" presName="hierChild4" presStyleCnt="0"/>
      <dgm:spPr/>
    </dgm:pt>
    <dgm:pt modelId="{DD093749-F0AD-4810-A343-B154394FAA07}" type="pres">
      <dgm:prSet presAssocID="{F5926883-042B-45EA-A45E-EE6AD60EAACC}" presName="Name17" presStyleLbl="parChTrans1D3" presStyleIdx="1" presStyleCnt="3"/>
      <dgm:spPr/>
      <dgm:t>
        <a:bodyPr/>
        <a:lstStyle/>
        <a:p>
          <a:endParaRPr lang="sk-SK"/>
        </a:p>
      </dgm:t>
    </dgm:pt>
    <dgm:pt modelId="{02D3D756-FBF6-41A2-B141-81134FC49638}" type="pres">
      <dgm:prSet presAssocID="{FA15895D-DE35-4E9F-81AC-B6B5DDB2FF8D}" presName="hierRoot3" presStyleCnt="0"/>
      <dgm:spPr/>
    </dgm:pt>
    <dgm:pt modelId="{F8673DCB-C12B-4BCF-B6BF-598A3C28AB4B}" type="pres">
      <dgm:prSet presAssocID="{FA15895D-DE35-4E9F-81AC-B6B5DDB2FF8D}" presName="composite3" presStyleCnt="0"/>
      <dgm:spPr/>
    </dgm:pt>
    <dgm:pt modelId="{A02463EF-2DC7-4231-B8F7-F026A6CF0245}" type="pres">
      <dgm:prSet presAssocID="{FA15895D-DE35-4E9F-81AC-B6B5DDB2FF8D}" presName="background3" presStyleLbl="node3" presStyleIdx="1" presStyleCnt="3"/>
      <dgm:spPr/>
    </dgm:pt>
    <dgm:pt modelId="{F7642C8D-C0A4-4BD2-8AEF-4167431564D3}" type="pres">
      <dgm:prSet presAssocID="{FA15895D-DE35-4E9F-81AC-B6B5DDB2FF8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1EAD657-0C58-4404-893B-58A73EC67F1A}" type="pres">
      <dgm:prSet presAssocID="{FA15895D-DE35-4E9F-81AC-B6B5DDB2FF8D}" presName="hierChild4" presStyleCnt="0"/>
      <dgm:spPr/>
    </dgm:pt>
    <dgm:pt modelId="{48696F1C-D656-49B7-9033-0DA7F47DB244}" type="pres">
      <dgm:prSet presAssocID="{6DF94187-3F18-4436-814E-38C64BB61FEA}" presName="Name17" presStyleLbl="parChTrans1D3" presStyleIdx="2" presStyleCnt="3"/>
      <dgm:spPr/>
      <dgm:t>
        <a:bodyPr/>
        <a:lstStyle/>
        <a:p>
          <a:endParaRPr lang="sk-SK"/>
        </a:p>
      </dgm:t>
    </dgm:pt>
    <dgm:pt modelId="{005CF337-7962-42E7-8AB8-6D56C4B43D14}" type="pres">
      <dgm:prSet presAssocID="{C1CDD564-2C98-41C4-9B86-CC4E2C74B50D}" presName="hierRoot3" presStyleCnt="0"/>
      <dgm:spPr/>
    </dgm:pt>
    <dgm:pt modelId="{0B03C888-60DD-42AD-8DDD-9F5F38773197}" type="pres">
      <dgm:prSet presAssocID="{C1CDD564-2C98-41C4-9B86-CC4E2C74B50D}" presName="composite3" presStyleCnt="0"/>
      <dgm:spPr/>
    </dgm:pt>
    <dgm:pt modelId="{17D35B47-C841-4928-A3AC-C7E393D754FF}" type="pres">
      <dgm:prSet presAssocID="{C1CDD564-2C98-41C4-9B86-CC4E2C74B50D}" presName="background3" presStyleLbl="node3" presStyleIdx="2" presStyleCnt="3"/>
      <dgm:spPr/>
    </dgm:pt>
    <dgm:pt modelId="{499C46D2-0674-43E6-AFAE-50B9789A7FB1}" type="pres">
      <dgm:prSet presAssocID="{C1CDD564-2C98-41C4-9B86-CC4E2C74B50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627F15-B1EC-48FE-BC93-F656AD802245}" type="pres">
      <dgm:prSet presAssocID="{C1CDD564-2C98-41C4-9B86-CC4E2C74B50D}" presName="hierChild4" presStyleCnt="0"/>
      <dgm:spPr/>
    </dgm:pt>
    <dgm:pt modelId="{2A11C898-0FB4-4205-B737-DC1BDBDFDE55}" type="pres">
      <dgm:prSet presAssocID="{902C7BE9-CC02-443E-A9A4-02E56A688B67}" presName="Name10" presStyleLbl="parChTrans1D2" presStyleIdx="1" presStyleCnt="3"/>
      <dgm:spPr/>
      <dgm:t>
        <a:bodyPr/>
        <a:lstStyle/>
        <a:p>
          <a:endParaRPr lang="sk-SK"/>
        </a:p>
      </dgm:t>
    </dgm:pt>
    <dgm:pt modelId="{DF7CE20E-59BA-4796-96D3-EE355D4C7DFE}" type="pres">
      <dgm:prSet presAssocID="{E77475A3-282E-4E06-84D9-B3B1065EB140}" presName="hierRoot2" presStyleCnt="0"/>
      <dgm:spPr/>
      <dgm:t>
        <a:bodyPr/>
        <a:lstStyle/>
        <a:p>
          <a:endParaRPr lang="sk-SK"/>
        </a:p>
      </dgm:t>
    </dgm:pt>
    <dgm:pt modelId="{ACA31A90-1EAF-4C43-B7D8-B739F498B7C5}" type="pres">
      <dgm:prSet presAssocID="{E77475A3-282E-4E06-84D9-B3B1065EB140}" presName="composite2" presStyleCnt="0"/>
      <dgm:spPr/>
      <dgm:t>
        <a:bodyPr/>
        <a:lstStyle/>
        <a:p>
          <a:endParaRPr lang="sk-SK"/>
        </a:p>
      </dgm:t>
    </dgm:pt>
    <dgm:pt modelId="{6261E9DC-D7F2-41D6-9D9C-CBADF0B22AB0}" type="pres">
      <dgm:prSet presAssocID="{E77475A3-282E-4E06-84D9-B3B1065EB140}" presName="background2" presStyleLbl="node2" presStyleIdx="1" presStyleCnt="3"/>
      <dgm:spPr/>
      <dgm:t>
        <a:bodyPr/>
        <a:lstStyle/>
        <a:p>
          <a:endParaRPr lang="sk-SK"/>
        </a:p>
      </dgm:t>
    </dgm:pt>
    <dgm:pt modelId="{3B0C5315-A960-4ED7-A01D-B3CFDE2BD208}" type="pres">
      <dgm:prSet presAssocID="{E77475A3-282E-4E06-84D9-B3B1065EB140}" presName="text2" presStyleLbl="fgAcc2" presStyleIdx="1" presStyleCnt="3" custScaleX="154819" custScaleY="126099" custLinFactNeighborX="-4619" custLinFactNeighborY="-376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06602A2-1425-48A2-9DED-35B7473509CD}" type="pres">
      <dgm:prSet presAssocID="{E77475A3-282E-4E06-84D9-B3B1065EB140}" presName="hierChild3" presStyleCnt="0"/>
      <dgm:spPr/>
      <dgm:t>
        <a:bodyPr/>
        <a:lstStyle/>
        <a:p>
          <a:endParaRPr lang="sk-SK"/>
        </a:p>
      </dgm:t>
    </dgm:pt>
    <dgm:pt modelId="{16DE3DEB-AE5F-45A5-9B06-CCF994558D75}" type="pres">
      <dgm:prSet presAssocID="{CED860A1-B40B-4626-B170-A02B1A5E4899}" presName="Name10" presStyleLbl="parChTrans1D2" presStyleIdx="2" presStyleCnt="3"/>
      <dgm:spPr/>
      <dgm:t>
        <a:bodyPr/>
        <a:lstStyle/>
        <a:p>
          <a:endParaRPr lang="sk-SK"/>
        </a:p>
      </dgm:t>
    </dgm:pt>
    <dgm:pt modelId="{1704C340-B43F-4549-B077-1D3145127346}" type="pres">
      <dgm:prSet presAssocID="{B30E7D41-7C1A-43B4-B0DE-70E3CE77F4E6}" presName="hierRoot2" presStyleCnt="0"/>
      <dgm:spPr/>
      <dgm:t>
        <a:bodyPr/>
        <a:lstStyle/>
        <a:p>
          <a:endParaRPr lang="sk-SK"/>
        </a:p>
      </dgm:t>
    </dgm:pt>
    <dgm:pt modelId="{9F58056B-F794-4DEF-9F12-682E45BA7A22}" type="pres">
      <dgm:prSet presAssocID="{B30E7D41-7C1A-43B4-B0DE-70E3CE77F4E6}" presName="composite2" presStyleCnt="0"/>
      <dgm:spPr/>
      <dgm:t>
        <a:bodyPr/>
        <a:lstStyle/>
        <a:p>
          <a:endParaRPr lang="sk-SK"/>
        </a:p>
      </dgm:t>
    </dgm:pt>
    <dgm:pt modelId="{F31BD9BC-F066-4F1C-8E9B-3EA917B63F3C}" type="pres">
      <dgm:prSet presAssocID="{B30E7D41-7C1A-43B4-B0DE-70E3CE77F4E6}" presName="background2" presStyleLbl="node2" presStyleIdx="2" presStyleCnt="3"/>
      <dgm:spPr/>
      <dgm:t>
        <a:bodyPr/>
        <a:lstStyle/>
        <a:p>
          <a:endParaRPr lang="sk-SK"/>
        </a:p>
      </dgm:t>
    </dgm:pt>
    <dgm:pt modelId="{F63E937F-CEA3-443F-BF86-F1548D127F0F}" type="pres">
      <dgm:prSet presAssocID="{B30E7D41-7C1A-43B4-B0DE-70E3CE77F4E6}" presName="text2" presStyleLbl="fgAcc2" presStyleIdx="2" presStyleCnt="3" custScaleX="147122" custScaleY="125035" custLinFactNeighborX="25743" custLinFactNeighborY="-414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00619723-3245-4566-874B-61A5E7B0AF69}" type="pres">
      <dgm:prSet presAssocID="{B30E7D41-7C1A-43B4-B0DE-70E3CE77F4E6}" presName="hierChild3" presStyleCnt="0"/>
      <dgm:spPr/>
      <dgm:t>
        <a:bodyPr/>
        <a:lstStyle/>
        <a:p>
          <a:endParaRPr lang="sk-SK"/>
        </a:p>
      </dgm:t>
    </dgm:pt>
    <dgm:pt modelId="{D18D33BE-7A32-416D-8EAA-1F7A745D7EF6}" type="pres">
      <dgm:prSet presAssocID="{1E5B30A4-7F18-49DF-9D6F-D16B4378686D}" presName="hierRoot1" presStyleCnt="0"/>
      <dgm:spPr/>
    </dgm:pt>
    <dgm:pt modelId="{773BA8E2-8CE4-43F9-80D2-46DA1D8AFCF5}" type="pres">
      <dgm:prSet presAssocID="{1E5B30A4-7F18-49DF-9D6F-D16B4378686D}" presName="composite" presStyleCnt="0"/>
      <dgm:spPr/>
    </dgm:pt>
    <dgm:pt modelId="{96E7F66B-7286-42C2-BC3A-9B797604D1E7}" type="pres">
      <dgm:prSet presAssocID="{1E5B30A4-7F18-49DF-9D6F-D16B4378686D}" presName="background" presStyleLbl="node0" presStyleIdx="1" presStyleCnt="2"/>
      <dgm:spPr>
        <a:solidFill>
          <a:srgbClr val="FFC000"/>
        </a:solidFill>
      </dgm:spPr>
      <dgm:t>
        <a:bodyPr/>
        <a:lstStyle/>
        <a:p>
          <a:endParaRPr lang="sk-SK"/>
        </a:p>
      </dgm:t>
    </dgm:pt>
    <dgm:pt modelId="{7F064E9C-E9E7-4758-AE18-4AEFAC0DDCB8}" type="pres">
      <dgm:prSet presAssocID="{1E5B30A4-7F18-49DF-9D6F-D16B4378686D}" presName="text" presStyleLbl="fgAcc0" presStyleIdx="1" presStyleCnt="2" custLinFactX="-158323" custLinFactNeighborX="-200000" custLinFactNeighborY="2863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5063946-0EA0-4B8A-AF8E-4D02A1F09D7D}" type="pres">
      <dgm:prSet presAssocID="{1E5B30A4-7F18-49DF-9D6F-D16B4378686D}" presName="hierChild2" presStyleCnt="0"/>
      <dgm:spPr/>
    </dgm:pt>
  </dgm:ptLst>
  <dgm:cxnLst>
    <dgm:cxn modelId="{9B7AED69-6F26-455C-B01C-65A3C9460E70}" type="presOf" srcId="{A3E0C209-E7AD-4522-8AD4-73976CE14070}" destId="{6CC99C97-82EE-41A7-871D-5B775028CD8B}" srcOrd="0" destOrd="0" presId="urn:microsoft.com/office/officeart/2005/8/layout/hierarchy1"/>
    <dgm:cxn modelId="{31C98F79-D8C9-4645-B058-8E779D2645D0}" srcId="{A3E0C209-E7AD-4522-8AD4-73976CE14070}" destId="{1E5B30A4-7F18-49DF-9D6F-D16B4378686D}" srcOrd="1" destOrd="0" parTransId="{E59A6A7F-A34C-48F7-A542-251E389EE932}" sibTransId="{C7E3CE1A-0969-494C-8A89-451B27418E46}"/>
    <dgm:cxn modelId="{5E6E357F-18EB-4991-BDDD-49B36DFC2EC8}" type="presOf" srcId="{C1CDD564-2C98-41C4-9B86-CC4E2C74B50D}" destId="{499C46D2-0674-43E6-AFAE-50B9789A7FB1}" srcOrd="0" destOrd="0" presId="urn:microsoft.com/office/officeart/2005/8/layout/hierarchy1"/>
    <dgm:cxn modelId="{1D14E0A4-F2DE-461D-B409-0DBDEB2234F2}" type="presOf" srcId="{CED860A1-B40B-4626-B170-A02B1A5E4899}" destId="{16DE3DEB-AE5F-45A5-9B06-CCF994558D75}" srcOrd="0" destOrd="0" presId="urn:microsoft.com/office/officeart/2005/8/layout/hierarchy1"/>
    <dgm:cxn modelId="{6C476394-B0CA-4CD0-BA05-4F60C01437D1}" type="presOf" srcId="{E77475A3-282E-4E06-84D9-B3B1065EB140}" destId="{3B0C5315-A960-4ED7-A01D-B3CFDE2BD208}" srcOrd="0" destOrd="0" presId="urn:microsoft.com/office/officeart/2005/8/layout/hierarchy1"/>
    <dgm:cxn modelId="{02D51251-8204-47CB-B098-8D23E1BA16E8}" type="presOf" srcId="{CC384826-74FB-4949-B05D-501FC623BE23}" destId="{30FDC96A-F4FA-4817-8FBD-584331C89F72}" srcOrd="0" destOrd="0" presId="urn:microsoft.com/office/officeart/2005/8/layout/hierarchy1"/>
    <dgm:cxn modelId="{ECDC1C8B-506F-43B2-8BDB-C91D006B5DC3}" srcId="{D7DABF0B-E0F1-4670-9EED-BA074208B63E}" destId="{42315C70-E01F-4E68-8CE3-13A1A5E8E952}" srcOrd="0" destOrd="0" parTransId="{9A4E9027-CCE4-4E58-8FB3-95DC2BC6D747}" sibTransId="{5F609813-484E-46A3-8695-DDC3F0F88967}"/>
    <dgm:cxn modelId="{B9B797D4-F264-4505-99A2-E2F291784555}" srcId="{D7DABF0B-E0F1-4670-9EED-BA074208B63E}" destId="{C1CDD564-2C98-41C4-9B86-CC4E2C74B50D}" srcOrd="2" destOrd="0" parTransId="{6DF94187-3F18-4436-814E-38C64BB61FEA}" sibTransId="{5184803D-683E-41CD-8938-E5AA31B5EE65}"/>
    <dgm:cxn modelId="{4AADE3B2-8E4F-4A7B-9707-DCBCF1A8BDAD}" srcId="{CC384826-74FB-4949-B05D-501FC623BE23}" destId="{B30E7D41-7C1A-43B4-B0DE-70E3CE77F4E6}" srcOrd="2" destOrd="0" parTransId="{CED860A1-B40B-4626-B170-A02B1A5E4899}" sibTransId="{E9D3AF1F-4779-4818-9E0C-C17645DDBBEE}"/>
    <dgm:cxn modelId="{C9D67C67-14C1-46EF-82E7-DAA97E28DF64}" type="presOf" srcId="{42315C70-E01F-4E68-8CE3-13A1A5E8E952}" destId="{F86394A0-A4E1-4B49-A79D-3C59098ECC3F}" srcOrd="0" destOrd="0" presId="urn:microsoft.com/office/officeart/2005/8/layout/hierarchy1"/>
    <dgm:cxn modelId="{E745294F-498A-407F-AED7-3C3ACDD70261}" type="presOf" srcId="{6DF94187-3F18-4436-814E-38C64BB61FEA}" destId="{48696F1C-D656-49B7-9033-0DA7F47DB244}" srcOrd="0" destOrd="0" presId="urn:microsoft.com/office/officeart/2005/8/layout/hierarchy1"/>
    <dgm:cxn modelId="{F26B890E-4EFD-4366-AD70-69FEC9C0FEE0}" type="presOf" srcId="{D7DABF0B-E0F1-4670-9EED-BA074208B63E}" destId="{3BCF7DB9-84C9-4573-AD3E-CE33EA109FB4}" srcOrd="0" destOrd="0" presId="urn:microsoft.com/office/officeart/2005/8/layout/hierarchy1"/>
    <dgm:cxn modelId="{F14852E6-9808-4E76-8B21-FAE8EF72CAC3}" type="presOf" srcId="{F5926883-042B-45EA-A45E-EE6AD60EAACC}" destId="{DD093749-F0AD-4810-A343-B154394FAA07}" srcOrd="0" destOrd="0" presId="urn:microsoft.com/office/officeart/2005/8/layout/hierarchy1"/>
    <dgm:cxn modelId="{E53A7A1C-2B0F-4571-ADD2-CEBBFDABECB3}" srcId="{A3E0C209-E7AD-4522-8AD4-73976CE14070}" destId="{CC384826-74FB-4949-B05D-501FC623BE23}" srcOrd="0" destOrd="0" parTransId="{2ACC2394-5F44-41ED-AFC2-0A42CE47AB3B}" sibTransId="{DF2EA1CD-1C24-4FA1-8AA8-138BC8440C9D}"/>
    <dgm:cxn modelId="{478334F2-691A-4432-9E45-4B3D479149CA}" srcId="{D7DABF0B-E0F1-4670-9EED-BA074208B63E}" destId="{FA15895D-DE35-4E9F-81AC-B6B5DDB2FF8D}" srcOrd="1" destOrd="0" parTransId="{F5926883-042B-45EA-A45E-EE6AD60EAACC}" sibTransId="{7B5B9212-0265-41F9-9F30-F3B9122F7404}"/>
    <dgm:cxn modelId="{A09E0BB2-7FC6-4D6E-8E83-8A524709C1CB}" type="presOf" srcId="{9A4E9027-CCE4-4E58-8FB3-95DC2BC6D747}" destId="{846D38F6-233A-4334-AD59-878A530E87E2}" srcOrd="0" destOrd="0" presId="urn:microsoft.com/office/officeart/2005/8/layout/hierarchy1"/>
    <dgm:cxn modelId="{1185DD80-8B9A-4818-9477-BCFFFD1DF7E3}" srcId="{CC384826-74FB-4949-B05D-501FC623BE23}" destId="{D7DABF0B-E0F1-4670-9EED-BA074208B63E}" srcOrd="0" destOrd="0" parTransId="{57E1B12E-A468-4A9A-9E56-CC66E61A6CB7}" sibTransId="{7CE0E5CE-9F7F-4DB4-BC3F-86776FF42920}"/>
    <dgm:cxn modelId="{90B1A46B-3646-4CB7-BCB5-AE396C8F3014}" type="presOf" srcId="{1E5B30A4-7F18-49DF-9D6F-D16B4378686D}" destId="{7F064E9C-E9E7-4758-AE18-4AEFAC0DDCB8}" srcOrd="0" destOrd="0" presId="urn:microsoft.com/office/officeart/2005/8/layout/hierarchy1"/>
    <dgm:cxn modelId="{E58E42A9-F44F-41BF-9CD5-F41B2089B73E}" type="presOf" srcId="{902C7BE9-CC02-443E-A9A4-02E56A688B67}" destId="{2A11C898-0FB4-4205-B737-DC1BDBDFDE55}" srcOrd="0" destOrd="0" presId="urn:microsoft.com/office/officeart/2005/8/layout/hierarchy1"/>
    <dgm:cxn modelId="{4EC00593-F3C1-4288-BC57-B261773D9837}" type="presOf" srcId="{FA15895D-DE35-4E9F-81AC-B6B5DDB2FF8D}" destId="{F7642C8D-C0A4-4BD2-8AEF-4167431564D3}" srcOrd="0" destOrd="0" presId="urn:microsoft.com/office/officeart/2005/8/layout/hierarchy1"/>
    <dgm:cxn modelId="{D10AA1B8-F843-4BC1-8555-1E6809FA851B}" srcId="{CC384826-74FB-4949-B05D-501FC623BE23}" destId="{E77475A3-282E-4E06-84D9-B3B1065EB140}" srcOrd="1" destOrd="0" parTransId="{902C7BE9-CC02-443E-A9A4-02E56A688B67}" sibTransId="{C8F0FD23-2957-4FF6-9EB2-2C21A07B38AD}"/>
    <dgm:cxn modelId="{B2B12F83-01AF-4000-AF6A-A6A41BDDB163}" type="presOf" srcId="{B30E7D41-7C1A-43B4-B0DE-70E3CE77F4E6}" destId="{F63E937F-CEA3-443F-BF86-F1548D127F0F}" srcOrd="0" destOrd="0" presId="urn:microsoft.com/office/officeart/2005/8/layout/hierarchy1"/>
    <dgm:cxn modelId="{77829F96-EBE2-4228-8F01-CFB6B8015FC9}" type="presOf" srcId="{57E1B12E-A468-4A9A-9E56-CC66E61A6CB7}" destId="{50B37B8A-CDA6-448C-85D4-D0F80A21266B}" srcOrd="0" destOrd="0" presId="urn:microsoft.com/office/officeart/2005/8/layout/hierarchy1"/>
    <dgm:cxn modelId="{1E53E74E-0613-4D80-BFB1-24D33E1F661D}" type="presParOf" srcId="{6CC99C97-82EE-41A7-871D-5B775028CD8B}" destId="{6B07F978-7BBD-4784-8E20-C539409296BF}" srcOrd="0" destOrd="0" presId="urn:microsoft.com/office/officeart/2005/8/layout/hierarchy1"/>
    <dgm:cxn modelId="{40014582-1F31-4706-9CDB-A9088D0183C4}" type="presParOf" srcId="{6B07F978-7BBD-4784-8E20-C539409296BF}" destId="{0DDB8BA4-3C93-47E0-9907-AA99FD502399}" srcOrd="0" destOrd="0" presId="urn:microsoft.com/office/officeart/2005/8/layout/hierarchy1"/>
    <dgm:cxn modelId="{D5F7E5AD-8897-4257-8307-4ED8273411A8}" type="presParOf" srcId="{0DDB8BA4-3C93-47E0-9907-AA99FD502399}" destId="{28CF0952-2354-43B9-8430-5644375528F4}" srcOrd="0" destOrd="0" presId="urn:microsoft.com/office/officeart/2005/8/layout/hierarchy1"/>
    <dgm:cxn modelId="{DD8CC0FE-4145-476B-B1D1-1178971E221C}" type="presParOf" srcId="{0DDB8BA4-3C93-47E0-9907-AA99FD502399}" destId="{30FDC96A-F4FA-4817-8FBD-584331C89F72}" srcOrd="1" destOrd="0" presId="urn:microsoft.com/office/officeart/2005/8/layout/hierarchy1"/>
    <dgm:cxn modelId="{006DAA21-408C-4B55-ADA6-8EFFE642B5B9}" type="presParOf" srcId="{6B07F978-7BBD-4784-8E20-C539409296BF}" destId="{80505DA0-D07B-4430-9367-F71DCA75E9FC}" srcOrd="1" destOrd="0" presId="urn:microsoft.com/office/officeart/2005/8/layout/hierarchy1"/>
    <dgm:cxn modelId="{19C54E7C-75E3-4435-A28D-219A2945D7D6}" type="presParOf" srcId="{80505DA0-D07B-4430-9367-F71DCA75E9FC}" destId="{50B37B8A-CDA6-448C-85D4-D0F80A21266B}" srcOrd="0" destOrd="0" presId="urn:microsoft.com/office/officeart/2005/8/layout/hierarchy1"/>
    <dgm:cxn modelId="{F249AC64-B00D-42EA-9F21-AC8AFE651C9A}" type="presParOf" srcId="{80505DA0-D07B-4430-9367-F71DCA75E9FC}" destId="{7029782A-A6A9-48DC-A528-E0F320A726F1}" srcOrd="1" destOrd="0" presId="urn:microsoft.com/office/officeart/2005/8/layout/hierarchy1"/>
    <dgm:cxn modelId="{C698BDFB-B724-499E-AC31-B2E8A1D4F4CC}" type="presParOf" srcId="{7029782A-A6A9-48DC-A528-E0F320A726F1}" destId="{707BDBD5-E454-4A7F-BCE3-33442D92CC8B}" srcOrd="0" destOrd="0" presId="urn:microsoft.com/office/officeart/2005/8/layout/hierarchy1"/>
    <dgm:cxn modelId="{30ED3CF9-2CF3-4ED0-AF12-B96B7537E91B}" type="presParOf" srcId="{707BDBD5-E454-4A7F-BCE3-33442D92CC8B}" destId="{CF777BD2-8ED4-4FF5-90AA-B8F6378F50E2}" srcOrd="0" destOrd="0" presId="urn:microsoft.com/office/officeart/2005/8/layout/hierarchy1"/>
    <dgm:cxn modelId="{AD263C81-4E7F-4C77-A21B-9BC54799BA4A}" type="presParOf" srcId="{707BDBD5-E454-4A7F-BCE3-33442D92CC8B}" destId="{3BCF7DB9-84C9-4573-AD3E-CE33EA109FB4}" srcOrd="1" destOrd="0" presId="urn:microsoft.com/office/officeart/2005/8/layout/hierarchy1"/>
    <dgm:cxn modelId="{EBCF6200-F9B9-43AB-9B8B-90DC48A9EB91}" type="presParOf" srcId="{7029782A-A6A9-48DC-A528-E0F320A726F1}" destId="{BD36A113-3242-4C69-954E-D814A3C0F772}" srcOrd="1" destOrd="0" presId="urn:microsoft.com/office/officeart/2005/8/layout/hierarchy1"/>
    <dgm:cxn modelId="{B3A6707C-C963-4453-9D49-715CB98906E0}" type="presParOf" srcId="{BD36A113-3242-4C69-954E-D814A3C0F772}" destId="{846D38F6-233A-4334-AD59-878A530E87E2}" srcOrd="0" destOrd="0" presId="urn:microsoft.com/office/officeart/2005/8/layout/hierarchy1"/>
    <dgm:cxn modelId="{B3EFBB2C-E917-413A-A9B5-7F58FA480F44}" type="presParOf" srcId="{BD36A113-3242-4C69-954E-D814A3C0F772}" destId="{0CD45B0D-D120-45F1-A44E-398D495BC7CB}" srcOrd="1" destOrd="0" presId="urn:microsoft.com/office/officeart/2005/8/layout/hierarchy1"/>
    <dgm:cxn modelId="{5F1CE912-C50F-4E5A-8F3F-36374622C587}" type="presParOf" srcId="{0CD45B0D-D120-45F1-A44E-398D495BC7CB}" destId="{B570DCF4-DADD-42CC-B21D-0C56BB0D76B3}" srcOrd="0" destOrd="0" presId="urn:microsoft.com/office/officeart/2005/8/layout/hierarchy1"/>
    <dgm:cxn modelId="{EC198198-BA7F-4143-9920-CD685B2617BD}" type="presParOf" srcId="{B570DCF4-DADD-42CC-B21D-0C56BB0D76B3}" destId="{2481B8A7-E5A9-4182-90BF-B753BAE41EB0}" srcOrd="0" destOrd="0" presId="urn:microsoft.com/office/officeart/2005/8/layout/hierarchy1"/>
    <dgm:cxn modelId="{95C274FD-4143-4B98-B2D0-4FA1301BA0F5}" type="presParOf" srcId="{B570DCF4-DADD-42CC-B21D-0C56BB0D76B3}" destId="{F86394A0-A4E1-4B49-A79D-3C59098ECC3F}" srcOrd="1" destOrd="0" presId="urn:microsoft.com/office/officeart/2005/8/layout/hierarchy1"/>
    <dgm:cxn modelId="{2C28C9DD-5258-4EC3-B5C3-92464E1DEA38}" type="presParOf" srcId="{0CD45B0D-D120-45F1-A44E-398D495BC7CB}" destId="{CE49742A-E236-404D-8F01-C26FF524260E}" srcOrd="1" destOrd="0" presId="urn:microsoft.com/office/officeart/2005/8/layout/hierarchy1"/>
    <dgm:cxn modelId="{06A36B02-FC09-4BCD-ACA2-3C98A11DD281}" type="presParOf" srcId="{BD36A113-3242-4C69-954E-D814A3C0F772}" destId="{DD093749-F0AD-4810-A343-B154394FAA07}" srcOrd="2" destOrd="0" presId="urn:microsoft.com/office/officeart/2005/8/layout/hierarchy1"/>
    <dgm:cxn modelId="{37AB21A7-1365-404A-8515-8E5461D6A515}" type="presParOf" srcId="{BD36A113-3242-4C69-954E-D814A3C0F772}" destId="{02D3D756-FBF6-41A2-B141-81134FC49638}" srcOrd="3" destOrd="0" presId="urn:microsoft.com/office/officeart/2005/8/layout/hierarchy1"/>
    <dgm:cxn modelId="{67499D30-83DA-483F-B4C9-FB368EE9CEC0}" type="presParOf" srcId="{02D3D756-FBF6-41A2-B141-81134FC49638}" destId="{F8673DCB-C12B-4BCF-B6BF-598A3C28AB4B}" srcOrd="0" destOrd="0" presId="urn:microsoft.com/office/officeart/2005/8/layout/hierarchy1"/>
    <dgm:cxn modelId="{30B30E63-39F7-41A1-9F70-3B218E8220FB}" type="presParOf" srcId="{F8673DCB-C12B-4BCF-B6BF-598A3C28AB4B}" destId="{A02463EF-2DC7-4231-B8F7-F026A6CF0245}" srcOrd="0" destOrd="0" presId="urn:microsoft.com/office/officeart/2005/8/layout/hierarchy1"/>
    <dgm:cxn modelId="{A50360B4-4F0A-4CFC-B326-32270A87BF04}" type="presParOf" srcId="{F8673DCB-C12B-4BCF-B6BF-598A3C28AB4B}" destId="{F7642C8D-C0A4-4BD2-8AEF-4167431564D3}" srcOrd="1" destOrd="0" presId="urn:microsoft.com/office/officeart/2005/8/layout/hierarchy1"/>
    <dgm:cxn modelId="{71209CBC-2897-4742-ADC8-A84A3CCF9D6A}" type="presParOf" srcId="{02D3D756-FBF6-41A2-B141-81134FC49638}" destId="{D1EAD657-0C58-4404-893B-58A73EC67F1A}" srcOrd="1" destOrd="0" presId="urn:microsoft.com/office/officeart/2005/8/layout/hierarchy1"/>
    <dgm:cxn modelId="{970C5752-1156-4761-BFCB-BD0C4E64E7AF}" type="presParOf" srcId="{BD36A113-3242-4C69-954E-D814A3C0F772}" destId="{48696F1C-D656-49B7-9033-0DA7F47DB244}" srcOrd="4" destOrd="0" presId="urn:microsoft.com/office/officeart/2005/8/layout/hierarchy1"/>
    <dgm:cxn modelId="{45E4E101-1741-43FD-A9FB-8F25F23054A0}" type="presParOf" srcId="{BD36A113-3242-4C69-954E-D814A3C0F772}" destId="{005CF337-7962-42E7-8AB8-6D56C4B43D14}" srcOrd="5" destOrd="0" presId="urn:microsoft.com/office/officeart/2005/8/layout/hierarchy1"/>
    <dgm:cxn modelId="{E563C25F-3AE4-4D76-AD6A-0502065628F2}" type="presParOf" srcId="{005CF337-7962-42E7-8AB8-6D56C4B43D14}" destId="{0B03C888-60DD-42AD-8DDD-9F5F38773197}" srcOrd="0" destOrd="0" presId="urn:microsoft.com/office/officeart/2005/8/layout/hierarchy1"/>
    <dgm:cxn modelId="{8650A639-D801-4225-A828-FA92E65A1406}" type="presParOf" srcId="{0B03C888-60DD-42AD-8DDD-9F5F38773197}" destId="{17D35B47-C841-4928-A3AC-C7E393D754FF}" srcOrd="0" destOrd="0" presId="urn:microsoft.com/office/officeart/2005/8/layout/hierarchy1"/>
    <dgm:cxn modelId="{B5BE2E2C-BDAE-466F-A76E-CB15B1C1A138}" type="presParOf" srcId="{0B03C888-60DD-42AD-8DDD-9F5F38773197}" destId="{499C46D2-0674-43E6-AFAE-50B9789A7FB1}" srcOrd="1" destOrd="0" presId="urn:microsoft.com/office/officeart/2005/8/layout/hierarchy1"/>
    <dgm:cxn modelId="{105504C5-9BCD-4B08-A74A-5D00EAE38BF6}" type="presParOf" srcId="{005CF337-7962-42E7-8AB8-6D56C4B43D14}" destId="{94627F15-B1EC-48FE-BC93-F656AD802245}" srcOrd="1" destOrd="0" presId="urn:microsoft.com/office/officeart/2005/8/layout/hierarchy1"/>
    <dgm:cxn modelId="{4698747D-1802-4225-9C9A-FA16A1D24BBE}" type="presParOf" srcId="{80505DA0-D07B-4430-9367-F71DCA75E9FC}" destId="{2A11C898-0FB4-4205-B737-DC1BDBDFDE55}" srcOrd="2" destOrd="0" presId="urn:microsoft.com/office/officeart/2005/8/layout/hierarchy1"/>
    <dgm:cxn modelId="{F12DA2AE-044A-4AF7-8E51-3974F45F2B10}" type="presParOf" srcId="{80505DA0-D07B-4430-9367-F71DCA75E9FC}" destId="{DF7CE20E-59BA-4796-96D3-EE355D4C7DFE}" srcOrd="3" destOrd="0" presId="urn:microsoft.com/office/officeart/2005/8/layout/hierarchy1"/>
    <dgm:cxn modelId="{7C376141-C9A2-43ED-A883-ACD4D50A9660}" type="presParOf" srcId="{DF7CE20E-59BA-4796-96D3-EE355D4C7DFE}" destId="{ACA31A90-1EAF-4C43-B7D8-B739F498B7C5}" srcOrd="0" destOrd="0" presId="urn:microsoft.com/office/officeart/2005/8/layout/hierarchy1"/>
    <dgm:cxn modelId="{E8200532-BC06-486E-9216-2AAFA9201DCF}" type="presParOf" srcId="{ACA31A90-1EAF-4C43-B7D8-B739F498B7C5}" destId="{6261E9DC-D7F2-41D6-9D9C-CBADF0B22AB0}" srcOrd="0" destOrd="0" presId="urn:microsoft.com/office/officeart/2005/8/layout/hierarchy1"/>
    <dgm:cxn modelId="{37CDD573-E4DD-4787-93F6-0C5C84FEAC23}" type="presParOf" srcId="{ACA31A90-1EAF-4C43-B7D8-B739F498B7C5}" destId="{3B0C5315-A960-4ED7-A01D-B3CFDE2BD208}" srcOrd="1" destOrd="0" presId="urn:microsoft.com/office/officeart/2005/8/layout/hierarchy1"/>
    <dgm:cxn modelId="{E2365B4C-0C2A-49B4-86CC-D1E19A3AE2F8}" type="presParOf" srcId="{DF7CE20E-59BA-4796-96D3-EE355D4C7DFE}" destId="{906602A2-1425-48A2-9DED-35B7473509CD}" srcOrd="1" destOrd="0" presId="urn:microsoft.com/office/officeart/2005/8/layout/hierarchy1"/>
    <dgm:cxn modelId="{197E4B6C-7553-4195-87BF-13638088B12B}" type="presParOf" srcId="{80505DA0-D07B-4430-9367-F71DCA75E9FC}" destId="{16DE3DEB-AE5F-45A5-9B06-CCF994558D75}" srcOrd="4" destOrd="0" presId="urn:microsoft.com/office/officeart/2005/8/layout/hierarchy1"/>
    <dgm:cxn modelId="{F9F55F02-154F-4D3F-BCDA-E881F2024FA4}" type="presParOf" srcId="{80505DA0-D07B-4430-9367-F71DCA75E9FC}" destId="{1704C340-B43F-4549-B077-1D3145127346}" srcOrd="5" destOrd="0" presId="urn:microsoft.com/office/officeart/2005/8/layout/hierarchy1"/>
    <dgm:cxn modelId="{C4EACD18-87D7-4155-8626-78605916FDE4}" type="presParOf" srcId="{1704C340-B43F-4549-B077-1D3145127346}" destId="{9F58056B-F794-4DEF-9F12-682E45BA7A22}" srcOrd="0" destOrd="0" presId="urn:microsoft.com/office/officeart/2005/8/layout/hierarchy1"/>
    <dgm:cxn modelId="{5C1C9571-45EB-452A-8285-8D061AA041AA}" type="presParOf" srcId="{9F58056B-F794-4DEF-9F12-682E45BA7A22}" destId="{F31BD9BC-F066-4F1C-8E9B-3EA917B63F3C}" srcOrd="0" destOrd="0" presId="urn:microsoft.com/office/officeart/2005/8/layout/hierarchy1"/>
    <dgm:cxn modelId="{3B342EAD-CF52-45D1-82F3-187E67C9B164}" type="presParOf" srcId="{9F58056B-F794-4DEF-9F12-682E45BA7A22}" destId="{F63E937F-CEA3-443F-BF86-F1548D127F0F}" srcOrd="1" destOrd="0" presId="urn:microsoft.com/office/officeart/2005/8/layout/hierarchy1"/>
    <dgm:cxn modelId="{095F5E2E-5134-4962-871F-F7FEF0599788}" type="presParOf" srcId="{1704C340-B43F-4549-B077-1D3145127346}" destId="{00619723-3245-4566-874B-61A5E7B0AF69}" srcOrd="1" destOrd="0" presId="urn:microsoft.com/office/officeart/2005/8/layout/hierarchy1"/>
    <dgm:cxn modelId="{75D65B5F-3CF8-422E-9A85-076D3F54B4DF}" type="presParOf" srcId="{6CC99C97-82EE-41A7-871D-5B775028CD8B}" destId="{D18D33BE-7A32-416D-8EAA-1F7A745D7EF6}" srcOrd="1" destOrd="0" presId="urn:microsoft.com/office/officeart/2005/8/layout/hierarchy1"/>
    <dgm:cxn modelId="{081ADF3F-FCF2-4F4D-80FC-A311F9B08EBD}" type="presParOf" srcId="{D18D33BE-7A32-416D-8EAA-1F7A745D7EF6}" destId="{773BA8E2-8CE4-43F9-80D2-46DA1D8AFCF5}" srcOrd="0" destOrd="0" presId="urn:microsoft.com/office/officeart/2005/8/layout/hierarchy1"/>
    <dgm:cxn modelId="{F1066E20-CFFC-474A-A236-2DD38BB94683}" type="presParOf" srcId="{773BA8E2-8CE4-43F9-80D2-46DA1D8AFCF5}" destId="{96E7F66B-7286-42C2-BC3A-9B797604D1E7}" srcOrd="0" destOrd="0" presId="urn:microsoft.com/office/officeart/2005/8/layout/hierarchy1"/>
    <dgm:cxn modelId="{EB80DD24-7270-4C40-A356-56008BD74705}" type="presParOf" srcId="{773BA8E2-8CE4-43F9-80D2-46DA1D8AFCF5}" destId="{7F064E9C-E9E7-4758-AE18-4AEFAC0DDCB8}" srcOrd="1" destOrd="0" presId="urn:microsoft.com/office/officeart/2005/8/layout/hierarchy1"/>
    <dgm:cxn modelId="{D27E5042-D525-4B4C-8EC3-A337D7274775}" type="presParOf" srcId="{D18D33BE-7A32-416D-8EAA-1F7A745D7EF6}" destId="{F5063946-0EA0-4B8A-AF8E-4D02A1F09D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3DEB-AE5F-45A5-9B06-CCF994558D75}">
      <dsp:nvSpPr>
        <dsp:cNvPr id="0" name=""/>
        <dsp:cNvSpPr/>
      </dsp:nvSpPr>
      <dsp:spPr>
        <a:xfrm>
          <a:off x="3564768" y="960115"/>
          <a:ext cx="2094921" cy="767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936"/>
              </a:lnTo>
              <a:lnTo>
                <a:pt x="2094921" y="666936"/>
              </a:lnTo>
              <a:lnTo>
                <a:pt x="2094921" y="7671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1C898-0FB4-4205-B737-DC1BDBDFDE55}">
      <dsp:nvSpPr>
        <dsp:cNvPr id="0" name=""/>
        <dsp:cNvSpPr/>
      </dsp:nvSpPr>
      <dsp:spPr>
        <a:xfrm>
          <a:off x="3564768" y="960115"/>
          <a:ext cx="170163" cy="769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514"/>
              </a:lnTo>
              <a:lnTo>
                <a:pt x="170163" y="669514"/>
              </a:lnTo>
              <a:lnTo>
                <a:pt x="170163" y="7697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96F1C-D656-49B7-9033-0DA7F47DB244}">
      <dsp:nvSpPr>
        <dsp:cNvPr id="0" name=""/>
        <dsp:cNvSpPr/>
      </dsp:nvSpPr>
      <dsp:spPr>
        <a:xfrm>
          <a:off x="1715228" y="2578105"/>
          <a:ext cx="1471795" cy="343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86"/>
              </a:lnTo>
              <a:lnTo>
                <a:pt x="1471795" y="242886"/>
              </a:lnTo>
              <a:lnTo>
                <a:pt x="1471795" y="3431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93749-F0AD-4810-A343-B154394FAA07}">
      <dsp:nvSpPr>
        <dsp:cNvPr id="0" name=""/>
        <dsp:cNvSpPr/>
      </dsp:nvSpPr>
      <dsp:spPr>
        <a:xfrm>
          <a:off x="1715228" y="2578105"/>
          <a:ext cx="149037" cy="343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86"/>
              </a:lnTo>
              <a:lnTo>
                <a:pt x="149037" y="242886"/>
              </a:lnTo>
              <a:lnTo>
                <a:pt x="149037" y="3431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D38F6-233A-4334-AD59-878A530E87E2}">
      <dsp:nvSpPr>
        <dsp:cNvPr id="0" name=""/>
        <dsp:cNvSpPr/>
      </dsp:nvSpPr>
      <dsp:spPr>
        <a:xfrm>
          <a:off x="541508" y="2578105"/>
          <a:ext cx="1173720" cy="343145"/>
        </a:xfrm>
        <a:custGeom>
          <a:avLst/>
          <a:gdLst/>
          <a:ahLst/>
          <a:cxnLst/>
          <a:rect l="0" t="0" r="0" b="0"/>
          <a:pathLst>
            <a:path>
              <a:moveTo>
                <a:pt x="1173720" y="0"/>
              </a:moveTo>
              <a:lnTo>
                <a:pt x="1173720" y="242886"/>
              </a:lnTo>
              <a:lnTo>
                <a:pt x="0" y="242886"/>
              </a:lnTo>
              <a:lnTo>
                <a:pt x="0" y="3431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37B8A-CDA6-448C-85D4-D0F80A21266B}">
      <dsp:nvSpPr>
        <dsp:cNvPr id="0" name=""/>
        <dsp:cNvSpPr/>
      </dsp:nvSpPr>
      <dsp:spPr>
        <a:xfrm>
          <a:off x="1715228" y="960115"/>
          <a:ext cx="1849540" cy="767257"/>
        </a:xfrm>
        <a:custGeom>
          <a:avLst/>
          <a:gdLst/>
          <a:ahLst/>
          <a:cxnLst/>
          <a:rect l="0" t="0" r="0" b="0"/>
          <a:pathLst>
            <a:path>
              <a:moveTo>
                <a:pt x="1849540" y="0"/>
              </a:moveTo>
              <a:lnTo>
                <a:pt x="1849540" y="666998"/>
              </a:lnTo>
              <a:lnTo>
                <a:pt x="0" y="666998"/>
              </a:lnTo>
              <a:lnTo>
                <a:pt x="0" y="7672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F0952-2354-43B9-8430-5644375528F4}">
      <dsp:nvSpPr>
        <dsp:cNvPr id="0" name=""/>
        <dsp:cNvSpPr/>
      </dsp:nvSpPr>
      <dsp:spPr>
        <a:xfrm>
          <a:off x="2614174" y="17231"/>
          <a:ext cx="1901188" cy="942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DC96A-F4FA-4817-8FBD-584331C89F72}">
      <dsp:nvSpPr>
        <dsp:cNvPr id="0" name=""/>
        <dsp:cNvSpPr/>
      </dsp:nvSpPr>
      <dsp:spPr>
        <a:xfrm>
          <a:off x="2734425" y="131469"/>
          <a:ext cx="1901188" cy="942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</a:t>
          </a:r>
          <a:r>
            <a:rPr lang="sk-SK" sz="1200" kern="1200" dirty="0" smtClean="0"/>
            <a:t>ýskumné pracovisko progresívnych technológií (VPPT)</a:t>
          </a:r>
          <a:endParaRPr lang="sk-SK" sz="1200" kern="1200" dirty="0"/>
        </a:p>
      </dsp:txBody>
      <dsp:txXfrm>
        <a:off x="2762041" y="159085"/>
        <a:ext cx="1845956" cy="887651"/>
      </dsp:txXfrm>
    </dsp:sp>
    <dsp:sp modelId="{CF777BD2-8ED4-4FF5-90AA-B8F6378F50E2}">
      <dsp:nvSpPr>
        <dsp:cNvPr id="0" name=""/>
        <dsp:cNvSpPr/>
      </dsp:nvSpPr>
      <dsp:spPr>
        <a:xfrm>
          <a:off x="872843" y="1727372"/>
          <a:ext cx="1684770" cy="850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F7DB9-84C9-4573-AD3E-CE33EA109FB4}">
      <dsp:nvSpPr>
        <dsp:cNvPr id="0" name=""/>
        <dsp:cNvSpPr/>
      </dsp:nvSpPr>
      <dsp:spPr>
        <a:xfrm>
          <a:off x="993093" y="1841611"/>
          <a:ext cx="1684770" cy="850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Oddelenie pre projektové riadenie a verejné obstarávanie (OPRO)</a:t>
          </a:r>
          <a:endParaRPr lang="sk-SK" sz="1100" kern="1200" dirty="0"/>
        </a:p>
      </dsp:txBody>
      <dsp:txXfrm>
        <a:off x="1018010" y="1866528"/>
        <a:ext cx="1634936" cy="800898"/>
      </dsp:txXfrm>
    </dsp:sp>
    <dsp:sp modelId="{2481B8A7-E5A9-4182-90BF-B753BAE41EB0}">
      <dsp:nvSpPr>
        <dsp:cNvPr id="0" name=""/>
        <dsp:cNvSpPr/>
      </dsp:nvSpPr>
      <dsp:spPr>
        <a:xfrm>
          <a:off x="379" y="2921251"/>
          <a:ext cx="1082256" cy="687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394A0-A4E1-4B49-A79D-3C59098ECC3F}">
      <dsp:nvSpPr>
        <dsp:cNvPr id="0" name=""/>
        <dsp:cNvSpPr/>
      </dsp:nvSpPr>
      <dsp:spPr>
        <a:xfrm>
          <a:off x="120630" y="3035489"/>
          <a:ext cx="1082256" cy="687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Referát inkubátor </a:t>
          </a:r>
          <a:r>
            <a:rPr lang="sk-SK" sz="1100" kern="1200" dirty="0" err="1" smtClean="0"/>
            <a:t>Cambo</a:t>
          </a:r>
          <a:endParaRPr lang="sk-SK" sz="1100" kern="1200" dirty="0"/>
        </a:p>
      </dsp:txBody>
      <dsp:txXfrm>
        <a:off x="140758" y="3055617"/>
        <a:ext cx="1042000" cy="646976"/>
      </dsp:txXfrm>
    </dsp:sp>
    <dsp:sp modelId="{A02463EF-2DC7-4231-B8F7-F026A6CF0245}">
      <dsp:nvSpPr>
        <dsp:cNvPr id="0" name=""/>
        <dsp:cNvSpPr/>
      </dsp:nvSpPr>
      <dsp:spPr>
        <a:xfrm>
          <a:off x="1323137" y="2921251"/>
          <a:ext cx="1082256" cy="687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42C8D-C0A4-4BD2-8AEF-4167431564D3}">
      <dsp:nvSpPr>
        <dsp:cNvPr id="0" name=""/>
        <dsp:cNvSpPr/>
      </dsp:nvSpPr>
      <dsp:spPr>
        <a:xfrm>
          <a:off x="1443388" y="3035489"/>
          <a:ext cx="1082256" cy="687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/>
            <a:t>Referát pre verejné obstarávanie</a:t>
          </a:r>
        </a:p>
      </dsp:txBody>
      <dsp:txXfrm>
        <a:off x="1463516" y="3055617"/>
        <a:ext cx="1042000" cy="646976"/>
      </dsp:txXfrm>
    </dsp:sp>
    <dsp:sp modelId="{17D35B47-C841-4928-A3AC-C7E393D754FF}">
      <dsp:nvSpPr>
        <dsp:cNvPr id="0" name=""/>
        <dsp:cNvSpPr/>
      </dsp:nvSpPr>
      <dsp:spPr>
        <a:xfrm>
          <a:off x="2645895" y="2921251"/>
          <a:ext cx="1082256" cy="687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C46D2-0674-43E6-AFAE-50B9789A7FB1}">
      <dsp:nvSpPr>
        <dsp:cNvPr id="0" name=""/>
        <dsp:cNvSpPr/>
      </dsp:nvSpPr>
      <dsp:spPr>
        <a:xfrm>
          <a:off x="2766146" y="3035489"/>
          <a:ext cx="1082256" cy="687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/>
            <a:t>Referát pre projektové riadenie</a:t>
          </a:r>
        </a:p>
      </dsp:txBody>
      <dsp:txXfrm>
        <a:off x="2786274" y="3055617"/>
        <a:ext cx="1042000" cy="646976"/>
      </dsp:txXfrm>
    </dsp:sp>
    <dsp:sp modelId="{6261E9DC-D7F2-41D6-9D9C-CBADF0B22AB0}">
      <dsp:nvSpPr>
        <dsp:cNvPr id="0" name=""/>
        <dsp:cNvSpPr/>
      </dsp:nvSpPr>
      <dsp:spPr>
        <a:xfrm>
          <a:off x="2897162" y="1729888"/>
          <a:ext cx="1675538" cy="8665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C5315-A960-4ED7-A01D-B3CFDE2BD208}">
      <dsp:nvSpPr>
        <dsp:cNvPr id="0" name=""/>
        <dsp:cNvSpPr/>
      </dsp:nvSpPr>
      <dsp:spPr>
        <a:xfrm>
          <a:off x="3017413" y="1844126"/>
          <a:ext cx="1675538" cy="866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Vedecké pracovisko Materiálového výskumu </a:t>
          </a:r>
          <a:endParaRPr lang="sk-SK" sz="1100" kern="1200" dirty="0"/>
        </a:p>
      </dsp:txBody>
      <dsp:txXfrm>
        <a:off x="3042795" y="1869508"/>
        <a:ext cx="1624774" cy="815829"/>
      </dsp:txXfrm>
    </dsp:sp>
    <dsp:sp modelId="{F31BD9BC-F066-4F1C-8E9B-3EA917B63F3C}">
      <dsp:nvSpPr>
        <dsp:cNvPr id="0" name=""/>
        <dsp:cNvSpPr/>
      </dsp:nvSpPr>
      <dsp:spPr>
        <a:xfrm>
          <a:off x="4863572" y="1727311"/>
          <a:ext cx="1592237" cy="8592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E937F-CEA3-443F-BF86-F1548D127F0F}">
      <dsp:nvSpPr>
        <dsp:cNvPr id="0" name=""/>
        <dsp:cNvSpPr/>
      </dsp:nvSpPr>
      <dsp:spPr>
        <a:xfrm>
          <a:off x="4983822" y="1841549"/>
          <a:ext cx="1592237" cy="859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Vedecké pracovisko Automatizácie a IKT</a:t>
          </a:r>
          <a:endParaRPr lang="sk-SK" sz="1200" kern="1200" dirty="0"/>
        </a:p>
      </dsp:txBody>
      <dsp:txXfrm>
        <a:off x="5008989" y="1866716"/>
        <a:ext cx="1541903" cy="808947"/>
      </dsp:txXfrm>
    </dsp:sp>
    <dsp:sp modelId="{96E7F66B-7286-42C2-BC3A-9B797604D1E7}">
      <dsp:nvSpPr>
        <dsp:cNvPr id="0" name=""/>
        <dsp:cNvSpPr/>
      </dsp:nvSpPr>
      <dsp:spPr>
        <a:xfrm>
          <a:off x="1051777" y="694939"/>
          <a:ext cx="1082256" cy="68723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64E9C-E9E7-4758-AE18-4AEFAC0DDCB8}">
      <dsp:nvSpPr>
        <dsp:cNvPr id="0" name=""/>
        <dsp:cNvSpPr/>
      </dsp:nvSpPr>
      <dsp:spPr>
        <a:xfrm>
          <a:off x="1172028" y="809177"/>
          <a:ext cx="1082256" cy="687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/>
            <a:t>Sekretariát VPPT</a:t>
          </a:r>
        </a:p>
      </dsp:txBody>
      <dsp:txXfrm>
        <a:off x="1192156" y="829305"/>
        <a:ext cx="1042000" cy="646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pPr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pPr/>
              <a:t>6/27/2014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93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err="1" smtClean="0"/>
              <a:t>spjenie</a:t>
            </a:r>
            <a:endParaRPr lang="sk-SK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– SZU, Národné referenčné centrum, Tomáš </a:t>
            </a:r>
            <a:r>
              <a:rPr lang="sk-SK" dirty="0" err="1" smtClean="0"/>
              <a:t>Skripčák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4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97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51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4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92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9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Predchodca Univerzitného vedeckého parku, min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referencne</a:t>
            </a:r>
            <a:r>
              <a:rPr lang="sk-SK" baseline="0" dirty="0" smtClean="0"/>
              <a:t> obdobie 11,5 bil EUR pre SR</a:t>
            </a:r>
            <a:endParaRPr lang="sk-SK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9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aseline="0" dirty="0" smtClean="0"/>
              <a:t>V prípade viacerých problémov môžete túto snímku ľubovoľne duplikovať.</a:t>
            </a:r>
          </a:p>
          <a:p>
            <a:r>
              <a:rPr lang="sk-SK" dirty="0" smtClean="0"/>
              <a:t>Táto a podobné snímky</a:t>
            </a:r>
            <a:r>
              <a:rPr lang="sk-SK" baseline="0" dirty="0" smtClean="0"/>
              <a:t> môžu byť v prípade potreby presunuté do prílohy alebo skryté.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Vznik</a:t>
            </a:r>
            <a:r>
              <a:rPr lang="sk-SK" baseline="0" dirty="0" smtClean="0"/>
              <a:t> , </a:t>
            </a:r>
            <a:r>
              <a:rPr lang="sk-SK" baseline="0" dirty="0" err="1" smtClean="0"/>
              <a:t>struktura</a:t>
            </a:r>
            <a:r>
              <a:rPr lang="sk-SK" baseline="0" dirty="0" smtClean="0"/>
              <a:t> (iba hlavne </a:t>
            </a:r>
            <a:r>
              <a:rPr lang="sk-SK" baseline="0" dirty="0" err="1" smtClean="0"/>
              <a:t>casti</a:t>
            </a:r>
            <a:r>
              <a:rPr lang="sk-SK" baseline="0" dirty="0" smtClean="0"/>
              <a:t>) , prechod na ciele a aktivity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OPRO – riadenie, </a:t>
            </a:r>
            <a:r>
              <a:rPr lang="sk-SK" baseline="0" dirty="0" err="1" smtClean="0"/>
              <a:t>obstaravanie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inkubator</a:t>
            </a:r>
            <a:endParaRPr lang="sk-SK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VPPT vzniklo minulý rok a má tri hlavné časti – oddelenie pre ... , v </a:t>
            </a:r>
            <a:r>
              <a:rPr lang="sk-SK" baseline="0" dirty="0" err="1" smtClean="0"/>
              <a:t>súčastnosti</a:t>
            </a:r>
            <a:r>
              <a:rPr lang="sk-SK" baseline="0" dirty="0" smtClean="0"/>
              <a:t> o 10 členoch, ktoré spravuje agendu projektov , realizuje VO a bude tiež akými inkubátorom pre firmy. Vedecké pracovisko Materiálového výskum má 14 zamestnancov, toho času na školení v oblasti </a:t>
            </a:r>
            <a:r>
              <a:rPr lang="sk-SK" baseline="0" dirty="0" err="1" smtClean="0"/>
              <a:t>ionových</a:t>
            </a:r>
            <a:r>
              <a:rPr lang="sk-SK" baseline="0" dirty="0" smtClean="0"/>
              <a:t> a plazmových technológií v </a:t>
            </a:r>
            <a:r>
              <a:rPr lang="sk-SK" baseline="0" dirty="0" err="1" smtClean="0"/>
              <a:t>drazdanoch</a:t>
            </a:r>
            <a:r>
              <a:rPr lang="sk-SK" baseline="0" dirty="0" smtClean="0"/>
              <a:t>. Vedecké pracovisko </a:t>
            </a:r>
            <a:r>
              <a:rPr lang="sk-SK" baseline="0" dirty="0" err="1" smtClean="0"/>
              <a:t>automati</a:t>
            </a:r>
            <a:r>
              <a:rPr lang="sk-SK" baseline="0" dirty="0" smtClean="0"/>
              <a:t>. A </a:t>
            </a:r>
            <a:r>
              <a:rPr lang="sk-SK" baseline="0" dirty="0" err="1" smtClean="0"/>
              <a:t>ikt</a:t>
            </a:r>
            <a:r>
              <a:rPr lang="sk-SK" baseline="0" dirty="0" smtClean="0"/>
              <a:t> je najmladším pracoviskom, bolo obsadzované ku koncu roku a má toho č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err="1" smtClean="0"/>
              <a:t>asu</a:t>
            </a:r>
            <a:r>
              <a:rPr lang="sk-SK" baseline="0" dirty="0" smtClean="0"/>
              <a:t> 7 členov.</a:t>
            </a:r>
            <a:endParaRPr lang="en-US" baseline="0" dirty="0" smtClean="0"/>
          </a:p>
          <a:p>
            <a:pPr marL="0" indent="0">
              <a:buNone/>
            </a:pPr>
            <a:r>
              <a:rPr lang="en-US" sz="2000" b="1" dirty="0" smtClean="0"/>
              <a:t>1</a:t>
            </a:r>
            <a:r>
              <a:rPr lang="sk-SK" sz="2000" b="1" dirty="0" smtClean="0"/>
              <a:t>)</a:t>
            </a:r>
            <a:r>
              <a:rPr lang="en-US" sz="2000" b="1" dirty="0" smtClean="0"/>
              <a:t> </a:t>
            </a:r>
            <a:r>
              <a:rPr lang="sk-SK" sz="2000" b="1" dirty="0" smtClean="0"/>
              <a:t>Vedecké </a:t>
            </a:r>
            <a:r>
              <a:rPr lang="en-US" sz="2000" b="1" dirty="0" err="1" smtClean="0"/>
              <a:t>pracovisko</a:t>
            </a:r>
            <a:r>
              <a:rPr lang="en-US" sz="2000" b="1" dirty="0" smtClean="0"/>
              <a:t> </a:t>
            </a:r>
            <a:r>
              <a:rPr lang="sk-SK" sz="2000" b="1" dirty="0" smtClean="0"/>
              <a:t>materiálového výskumu s laboratóriami</a:t>
            </a:r>
            <a:endParaRPr lang="en-US" sz="2000" b="1" dirty="0" smtClean="0"/>
          </a:p>
          <a:p>
            <a:pPr lvl="1"/>
            <a:r>
              <a:rPr lang="sk-SK" dirty="0" smtClean="0"/>
              <a:t>technológie iónového lúča, </a:t>
            </a:r>
          </a:p>
          <a:p>
            <a:pPr lvl="1"/>
            <a:r>
              <a:rPr lang="sk-SK" dirty="0" smtClean="0"/>
              <a:t>plazmatické modifikácie a depozície, </a:t>
            </a:r>
          </a:p>
          <a:p>
            <a:pPr lvl="1"/>
            <a:r>
              <a:rPr lang="sk-SK" dirty="0" smtClean="0"/>
              <a:t>analytické metódy, </a:t>
            </a:r>
          </a:p>
          <a:p>
            <a:pPr lvl="1"/>
            <a:r>
              <a:rPr lang="sk-SK" dirty="0" smtClean="0"/>
              <a:t>počítačové modelovanie</a:t>
            </a:r>
            <a:r>
              <a:rPr lang="en-US" dirty="0" smtClean="0"/>
              <a:t>, 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sk-SK" sz="2000" b="1" dirty="0" smtClean="0"/>
              <a:t>	</a:t>
            </a:r>
            <a:r>
              <a:rPr lang="en-US" sz="2000" b="1" dirty="0" smtClean="0"/>
              <a:t>2</a:t>
            </a:r>
            <a:r>
              <a:rPr lang="sk-SK" sz="2000" b="1" dirty="0" smtClean="0"/>
              <a:t>)</a:t>
            </a:r>
            <a:r>
              <a:rPr lang="en-US" sz="2000" b="1" dirty="0" smtClean="0"/>
              <a:t> </a:t>
            </a:r>
            <a:r>
              <a:rPr lang="sk-SK" sz="2000" b="1" dirty="0" smtClean="0"/>
              <a:t>Vedecké </a:t>
            </a:r>
            <a:r>
              <a:rPr lang="en-US" sz="2000" b="1" dirty="0" err="1" smtClean="0"/>
              <a:t>pracovisko</a:t>
            </a:r>
            <a:r>
              <a:rPr lang="en-US" sz="2000" b="1" dirty="0" smtClean="0"/>
              <a:t> </a:t>
            </a:r>
            <a:r>
              <a:rPr lang="sk-SK" sz="2000" b="1" dirty="0" smtClean="0"/>
              <a:t>automatizácie, informačných a komunikačných technológií a súvisiace laboratóriá</a:t>
            </a:r>
            <a:endParaRPr lang="en-US" sz="2000" b="1" dirty="0" smtClean="0"/>
          </a:p>
          <a:p>
            <a:pPr lvl="1"/>
            <a:r>
              <a:rPr lang="sk-SK" dirty="0" smtClean="0"/>
              <a:t>riadiace systémy</a:t>
            </a:r>
            <a:r>
              <a:rPr lang="en-US" dirty="0" smtClean="0"/>
              <a:t>, </a:t>
            </a:r>
            <a:r>
              <a:rPr lang="en-US" dirty="0" err="1" smtClean="0"/>
              <a:t>priemyseln</a:t>
            </a:r>
            <a:r>
              <a:rPr lang="sk-SK" dirty="0" smtClean="0"/>
              <a:t>á automatizácia</a:t>
            </a:r>
          </a:p>
          <a:p>
            <a:pPr lvl="1"/>
            <a:r>
              <a:rPr lang="sk-SK" dirty="0" smtClean="0"/>
              <a:t>ICIM, simulácie a optimalizácie procesov</a:t>
            </a:r>
          </a:p>
          <a:p>
            <a:pPr lvl="1"/>
            <a:r>
              <a:rPr lang="sk-SK" dirty="0" smtClean="0"/>
              <a:t>integráciu informačných a riadiacich systémov,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	</a:t>
            </a:r>
          </a:p>
          <a:p>
            <a:pPr marL="0" indent="0">
              <a:buNone/>
            </a:pPr>
            <a:r>
              <a:rPr lang="en-US" sz="2000" b="1" dirty="0" smtClean="0"/>
              <a:t>	3</a:t>
            </a:r>
            <a:r>
              <a:rPr lang="sk-SK" sz="2000" b="1" dirty="0" smtClean="0"/>
              <a:t>) Aplikovaný výskum vo vyššie uvedených výskumných centrách a výskumných odboroch</a:t>
            </a:r>
            <a:endParaRPr lang="en-US" sz="2000" b="1" dirty="0" smtClean="0"/>
          </a:p>
          <a:p>
            <a:pPr marL="0" lvl="1" indent="0">
              <a:lnSpc>
                <a:spcPct val="80000"/>
              </a:lnSpc>
              <a:buNone/>
            </a:pPr>
            <a:r>
              <a:rPr lang="en-US" b="1" dirty="0" smtClean="0"/>
              <a:t>	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b="1" dirty="0" smtClean="0"/>
              <a:t>	</a:t>
            </a:r>
            <a:r>
              <a:rPr lang="sk-SK" b="1" dirty="0" smtClean="0"/>
              <a:t>4) Podpora pre prenos pokrokových technológií do praxe,</a:t>
            </a:r>
          </a:p>
          <a:p>
            <a:pPr lvl="1"/>
            <a:r>
              <a:rPr lang="sk-SK" dirty="0" smtClean="0"/>
              <a:t>transfer </a:t>
            </a:r>
            <a:r>
              <a:rPr lang="sk-SK" dirty="0" err="1" smtClean="0"/>
              <a:t>know-how</a:t>
            </a:r>
            <a:r>
              <a:rPr lang="sk-SK" dirty="0" smtClean="0"/>
              <a:t>, inovácií a znalostí z akademického prostredia do praxe a poskytovanie podpory pre </a:t>
            </a:r>
            <a:r>
              <a:rPr lang="sk-SK" dirty="0" err="1" smtClean="0"/>
              <a:t>start-up</a:t>
            </a:r>
            <a:r>
              <a:rPr lang="sk-SK" dirty="0" smtClean="0"/>
              <a:t> a </a:t>
            </a:r>
            <a:r>
              <a:rPr lang="sk-SK" dirty="0" err="1" smtClean="0"/>
              <a:t>spin-off</a:t>
            </a:r>
            <a:r>
              <a:rPr lang="sk-SK" dirty="0" smtClean="0"/>
              <a:t> aktivity.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9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Odborné oblasti pôsobenia sú dané už</a:t>
            </a:r>
            <a:r>
              <a:rPr lang="sk-SK" baseline="0" dirty="0" smtClean="0"/>
              <a:t> samotnou štruktúrou a zameraním VPPT – </a:t>
            </a:r>
            <a:r>
              <a:rPr lang="sk-SK" baseline="0" dirty="0" err="1" smtClean="0"/>
              <a:t>prog</a:t>
            </a:r>
            <a:r>
              <a:rPr lang="en-US" baseline="0" dirty="0" smtClean="0"/>
              <a:t>r</a:t>
            </a:r>
            <a:r>
              <a:rPr lang="sk-SK" baseline="0" dirty="0" err="1" smtClean="0"/>
              <a:t>esívne</a:t>
            </a:r>
            <a:r>
              <a:rPr lang="sk-SK" baseline="0" dirty="0" smtClean="0"/>
              <a:t> materiály a </a:t>
            </a:r>
            <a:r>
              <a:rPr lang="sk-SK" baseline="0" dirty="0" err="1" smtClean="0"/>
              <a:t>nanotechnológie</a:t>
            </a:r>
            <a:r>
              <a:rPr lang="sk-SK" baseline="0" dirty="0" smtClean="0"/>
              <a:t>, IKT a automatizácie ale aj </a:t>
            </a:r>
            <a:r>
              <a:rPr lang="sk-SK" baseline="0" dirty="0" err="1" smtClean="0"/>
              <a:t>chemiu</a:t>
            </a:r>
            <a:r>
              <a:rPr lang="sk-SK" baseline="0" dirty="0" smtClean="0"/>
              <a:t>. Tieto základné piliere sú podporované  a rozširované výskumným zameraním, znalosťami a pôsobením ústavov, pracovísk či zamestnancov v rámci fakulty</a:t>
            </a:r>
            <a:endParaRPr lang="sk-SK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9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4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11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rgbClr val="D52B1E"/>
            </a:gs>
            <a:gs pos="100000">
              <a:schemeClr val="bg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1099022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 baseline="0"/>
            </a:lvl1pPr>
          </a:lstStyle>
          <a:p>
            <a:r>
              <a:rPr lang="sk-SK" noProof="0" dirty="0" smtClean="0"/>
              <a:t>Programovateľné logické automaty</a:t>
            </a:r>
            <a:endParaRPr lang="sk-S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765144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Habilitačná</a:t>
            </a:r>
            <a:r>
              <a:rPr lang="cs-CZ" dirty="0" smtClean="0"/>
              <a:t> </a:t>
            </a:r>
            <a:r>
              <a:rPr lang="cs-CZ" dirty="0" err="1" smtClean="0"/>
              <a:t>prednáška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Ing. </a:t>
            </a:r>
            <a:r>
              <a:rPr lang="cs-CZ" dirty="0" err="1" smtClean="0"/>
              <a:t>Maximilián</a:t>
            </a:r>
            <a:r>
              <a:rPr lang="cs-CZ" dirty="0" smtClean="0"/>
              <a:t> Strémy, PhD.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rgbClr val="D52B1E"/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sk-SK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sk-SK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sk-SK" sz="1800">
                <a:latin typeface="Georgia" pitchFamily="18" charset="0"/>
              </a:defRPr>
            </a:lvl2pPr>
            <a:lvl3pPr eaLnBrk="1" latinLnBrk="0" hangingPunct="1">
              <a:defRPr kumimoji="0" lang="sk-SK" sz="2000">
                <a:latin typeface="Georgia" pitchFamily="18" charset="0"/>
              </a:defRPr>
            </a:lvl3pPr>
            <a:lvl4pPr eaLnBrk="1" latinLnBrk="0" hangingPunct="1">
              <a:defRPr kumimoji="0" lang="sk-SK" sz="2000">
                <a:latin typeface="Georgia" pitchFamily="18" charset="0"/>
              </a:defRPr>
            </a:lvl4pPr>
            <a:lvl5pPr eaLnBrk="1" latinLnBrk="0" hangingPunct="1">
              <a:defRPr kumimoji="0" lang="sk-SK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27. 6. 2014</a:t>
            </a:fld>
            <a:endParaRPr kumimoji="0"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FC477-0A05-4F3E-8EE9-E015C9089D56}" type="slidenum">
              <a:t>‹#›</a:t>
            </a:fld>
            <a:endParaRPr kumimoji="0" lang="sk-SK"/>
          </a:p>
        </p:txBody>
      </p:sp>
    </p:spTree>
    <p:extLst>
      <p:ext uri="{BB962C8B-B14F-4D97-AF65-F5344CB8AC3E}">
        <p14:creationId xmlns:p14="http://schemas.microsoft.com/office/powerpoint/2010/main" val="7385969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k-SK" smtClean="0"/>
              <a:t>8.10.2013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006033"/>
            <a:ext cx="2978150" cy="7270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Design of standard of real-time data acquisition from SMD devices and integration with ERP system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8.10.2013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  <p:sldLayoutId id="2147484752" r:id="rId11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f.stuba.sk/english/institutes/research-centre-of-progressive-technologies/institute.html?page_id=10646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maximilian.stremy@stuba.s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8.gif"/><Relationship Id="rId20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10" Type="http://schemas.openxmlformats.org/officeDocument/2006/relationships/image" Target="../media/image12.jpeg"/><Relationship Id="rId19" Type="http://schemas.openxmlformats.org/officeDocument/2006/relationships/image" Target="../media/image21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634" y="1445404"/>
            <a:ext cx="7930056" cy="18022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Výskumné pracovisko progresívnych technológií (VPPT)</a:t>
            </a:r>
            <a:r>
              <a:rPr lang="en-US" dirty="0"/>
              <a:t> </a:t>
            </a:r>
            <a:r>
              <a:rPr lang="en-US" dirty="0" smtClean="0"/>
              <a:t>– H2020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200" dirty="0" err="1" smtClean="0"/>
              <a:t>Research</a:t>
            </a:r>
            <a:r>
              <a:rPr lang="sk-SK" sz="2200" dirty="0" smtClean="0"/>
              <a:t> Centre </a:t>
            </a:r>
            <a:r>
              <a:rPr lang="sk-SK" sz="2200" dirty="0" err="1" smtClean="0"/>
              <a:t>of</a:t>
            </a:r>
            <a:r>
              <a:rPr lang="sk-SK" sz="2200" dirty="0" smtClean="0"/>
              <a:t> </a:t>
            </a:r>
            <a:r>
              <a:rPr lang="sk-SK" sz="2200" dirty="0" err="1" smtClean="0"/>
              <a:t>Progressive</a:t>
            </a:r>
            <a:r>
              <a:rPr lang="sk-SK" sz="2200" dirty="0" smtClean="0"/>
              <a:t> </a:t>
            </a:r>
            <a:r>
              <a:rPr lang="sk-SK" sz="2200" dirty="0" err="1" smtClean="0"/>
              <a:t>Materials</a:t>
            </a:r>
            <a:r>
              <a:rPr lang="sk-SK" sz="2200" dirty="0" smtClean="0"/>
              <a:t> – H2020</a:t>
            </a:r>
            <a:endParaRPr lang="sk-SK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79825" y="4607750"/>
            <a:ext cx="7178375" cy="842902"/>
          </a:xfrm>
        </p:spPr>
        <p:txBody>
          <a:bodyPr>
            <a:normAutofit/>
          </a:bodyPr>
          <a:lstStyle/>
          <a:p>
            <a:pPr algn="ctr"/>
            <a:r>
              <a:rPr lang="sk-SK" sz="1600" dirty="0" smtClean="0"/>
              <a:t>MTF STU</a:t>
            </a:r>
            <a:endParaRPr lang="en-US" sz="1600" dirty="0" smtClean="0"/>
          </a:p>
          <a:p>
            <a:pPr algn="ctr"/>
            <a:r>
              <a:rPr lang="sk-SK" sz="1600" dirty="0" err="1"/>
              <a:t>Maximili</a:t>
            </a:r>
            <a:r>
              <a:rPr lang="en-US" sz="1600" dirty="0"/>
              <a:t>a</a:t>
            </a:r>
            <a:r>
              <a:rPr lang="sk-SK" sz="1600" dirty="0"/>
              <a:t>n </a:t>
            </a:r>
            <a:r>
              <a:rPr lang="sk-SK" sz="1600" dirty="0" err="1"/>
              <a:t>Strémy</a:t>
            </a:r>
            <a:endParaRPr lang="sk-SK" sz="1600" dirty="0"/>
          </a:p>
          <a:p>
            <a:pPr algn="ctr"/>
            <a:r>
              <a:rPr lang="sk-SK" sz="1600" dirty="0" err="1"/>
              <a:t>maximilian.stremy@stuba.sk</a:t>
            </a:r>
            <a:endParaRPr lang="sk-SK" sz="1600" dirty="0"/>
          </a:p>
          <a:p>
            <a:pPr algn="ctr"/>
            <a:endParaRPr lang="sk-SK" sz="1600" dirty="0" smtClean="0"/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 &amp; proposals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ICT a </a:t>
            </a:r>
            <a:r>
              <a:rPr lang="sk-SK" dirty="0" err="1" smtClean="0"/>
              <a:t>Health</a:t>
            </a:r>
            <a:r>
              <a:rPr lang="sk-SK" dirty="0" smtClean="0"/>
              <a:t> (</a:t>
            </a:r>
            <a:r>
              <a:rPr lang="sk-SK" dirty="0" err="1" smtClean="0"/>
              <a:t>medical</a:t>
            </a:r>
            <a:r>
              <a:rPr lang="sk-SK" dirty="0" smtClean="0"/>
              <a:t> </a:t>
            </a:r>
            <a:r>
              <a:rPr lang="sk-SK" dirty="0" err="1" smtClean="0"/>
              <a:t>informatics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dirty="0" err="1" smtClean="0"/>
              <a:t>Personalised</a:t>
            </a:r>
            <a:r>
              <a:rPr lang="sk-SK" dirty="0" smtClean="0"/>
              <a:t> </a:t>
            </a:r>
            <a:r>
              <a:rPr lang="sk-SK" dirty="0" err="1"/>
              <a:t>Domestic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 </a:t>
            </a:r>
            <a:r>
              <a:rPr lang="sk-SK" dirty="0" err="1"/>
              <a:t>Care</a:t>
            </a:r>
            <a:r>
              <a:rPr lang="sk-SK" dirty="0"/>
              <a:t> </a:t>
            </a:r>
            <a:r>
              <a:rPr lang="sk-SK" dirty="0" err="1"/>
              <a:t>Platform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Special</a:t>
            </a:r>
            <a:r>
              <a:rPr lang="sk-SK" dirty="0"/>
              <a:t> </a:t>
            </a:r>
            <a:r>
              <a:rPr lang="sk-SK" dirty="0" err="1" smtClean="0"/>
              <a:t>Needs</a:t>
            </a:r>
            <a:r>
              <a:rPr lang="sk-SK" dirty="0" smtClean="0"/>
              <a:t> </a:t>
            </a:r>
            <a:r>
              <a:rPr lang="en-US" dirty="0" smtClean="0"/>
              <a:t> (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chronic</a:t>
            </a:r>
            <a:r>
              <a:rPr lang="sk-SK" dirty="0" smtClean="0"/>
              <a:t> </a:t>
            </a:r>
            <a:r>
              <a:rPr lang="sk-SK" dirty="0" err="1" smtClean="0"/>
              <a:t>patients</a:t>
            </a:r>
            <a:r>
              <a:rPr lang="sk-SK" dirty="0" smtClean="0"/>
              <a:t>)</a:t>
            </a:r>
          </a:p>
          <a:p>
            <a:pPr marL="685800" lvl="2" indent="-285750">
              <a:lnSpc>
                <a:spcPct val="80000"/>
              </a:lnSpc>
            </a:pPr>
            <a:r>
              <a:rPr lang="sk-SK" sz="1400" dirty="0" err="1"/>
              <a:t>real-time</a:t>
            </a:r>
            <a:r>
              <a:rPr lang="sk-SK" sz="1400" dirty="0"/>
              <a:t> </a:t>
            </a:r>
            <a:r>
              <a:rPr lang="sk-SK" sz="1400" dirty="0" err="1"/>
              <a:t>health</a:t>
            </a:r>
            <a:r>
              <a:rPr lang="sk-SK" sz="1400" dirty="0"/>
              <a:t> and </a:t>
            </a:r>
            <a:r>
              <a:rPr lang="sk-SK" sz="1400" dirty="0" err="1"/>
              <a:t>vital</a:t>
            </a:r>
            <a:r>
              <a:rPr lang="sk-SK" sz="1400" dirty="0"/>
              <a:t> </a:t>
            </a:r>
            <a:r>
              <a:rPr lang="sk-SK" sz="1400" dirty="0" err="1"/>
              <a:t>sings</a:t>
            </a:r>
            <a:r>
              <a:rPr lang="sk-SK" sz="1400" dirty="0"/>
              <a:t> monitoring</a:t>
            </a:r>
          </a:p>
          <a:p>
            <a:pPr marL="685800" lvl="2" indent="-285750">
              <a:lnSpc>
                <a:spcPct val="80000"/>
              </a:lnSpc>
            </a:pPr>
            <a:r>
              <a:rPr lang="sk-SK" sz="1400" dirty="0" err="1"/>
              <a:t>data</a:t>
            </a:r>
            <a:r>
              <a:rPr lang="sk-SK" sz="1400" dirty="0"/>
              <a:t> </a:t>
            </a:r>
            <a:r>
              <a:rPr lang="sk-SK" sz="1400" dirty="0" err="1"/>
              <a:t>analysis</a:t>
            </a:r>
            <a:r>
              <a:rPr lang="sk-SK" sz="1400" dirty="0"/>
              <a:t> and </a:t>
            </a:r>
            <a:r>
              <a:rPr lang="sk-SK" sz="1400" dirty="0" err="1"/>
              <a:t>knowledge</a:t>
            </a:r>
            <a:r>
              <a:rPr lang="sk-SK" sz="1400" dirty="0"/>
              <a:t> </a:t>
            </a:r>
            <a:r>
              <a:rPr lang="sk-SK" sz="1400" dirty="0" err="1"/>
              <a:t>generation</a:t>
            </a:r>
            <a:r>
              <a:rPr lang="sk-SK" sz="1400" dirty="0"/>
              <a:t> </a:t>
            </a:r>
            <a:r>
              <a:rPr lang="sk-SK" sz="1400" dirty="0" err="1"/>
              <a:t>subsystems</a:t>
            </a:r>
            <a:endParaRPr lang="sk-SK" sz="1400" dirty="0"/>
          </a:p>
          <a:p>
            <a:pPr marL="685800" lvl="2" indent="-285750">
              <a:lnSpc>
                <a:spcPct val="80000"/>
              </a:lnSpc>
            </a:pPr>
            <a:r>
              <a:rPr lang="sk-SK" sz="1400" dirty="0" err="1"/>
              <a:t>Decision</a:t>
            </a:r>
            <a:r>
              <a:rPr lang="sk-SK" sz="1400" dirty="0"/>
              <a:t> </a:t>
            </a:r>
            <a:r>
              <a:rPr lang="sk-SK" sz="1400" dirty="0" err="1"/>
              <a:t>Support</a:t>
            </a:r>
            <a:r>
              <a:rPr lang="sk-SK" sz="1400" dirty="0"/>
              <a:t> </a:t>
            </a:r>
            <a:r>
              <a:rPr lang="sk-SK" sz="1400" dirty="0" err="1"/>
              <a:t>System</a:t>
            </a:r>
            <a:r>
              <a:rPr lang="sk-SK" sz="1400" dirty="0"/>
              <a:t> I</a:t>
            </a:r>
            <a:r>
              <a:rPr lang="en-US" sz="1400" dirty="0" err="1"/>
              <a:t>mplementation</a:t>
            </a:r>
            <a:r>
              <a:rPr lang="en-US" sz="1400" dirty="0"/>
              <a:t> of expert system</a:t>
            </a:r>
            <a:endParaRPr lang="sk-SK" sz="1400" dirty="0"/>
          </a:p>
          <a:p>
            <a:pPr marL="742950" lvl="2" indent="-342900"/>
            <a:endParaRPr lang="sk-SK" dirty="0"/>
          </a:p>
          <a:p>
            <a:pPr marL="0" lvl="1" indent="0">
              <a:buNone/>
            </a:pPr>
            <a:r>
              <a:rPr lang="en-US" dirty="0"/>
              <a:t>Neuroplasticity </a:t>
            </a:r>
            <a:r>
              <a:rPr lang="en-US" dirty="0" smtClean="0"/>
              <a:t>– synapses </a:t>
            </a:r>
            <a:r>
              <a:rPr lang="sk-SK" dirty="0" smtClean="0"/>
              <a:t>and </a:t>
            </a:r>
            <a:r>
              <a:rPr lang="sk-SK" dirty="0" err="1" smtClean="0"/>
              <a:t>potential</a:t>
            </a:r>
            <a:r>
              <a:rPr lang="sk-SK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brain activity in response to movement </a:t>
            </a:r>
            <a:endParaRPr lang="sk-SK" dirty="0"/>
          </a:p>
          <a:p>
            <a:pPr marL="685800" lvl="2" indent="-285750">
              <a:lnSpc>
                <a:spcPct val="80000"/>
              </a:lnSpc>
            </a:pPr>
            <a:r>
              <a:rPr lang="en-US" sz="1400" dirty="0"/>
              <a:t>Software / hardware </a:t>
            </a:r>
            <a:r>
              <a:rPr lang="en-US" sz="1400" dirty="0" err="1"/>
              <a:t>desig</a:t>
            </a:r>
            <a:r>
              <a:rPr lang="sk-SK" sz="1400" dirty="0"/>
              <a:t>n</a:t>
            </a:r>
            <a:r>
              <a:rPr lang="en-US" sz="1400" dirty="0"/>
              <a:t> or integration 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400" dirty="0"/>
              <a:t>Measurement on </a:t>
            </a:r>
            <a:r>
              <a:rPr lang="sk-SK" sz="1400" dirty="0" err="1"/>
              <a:t>the</a:t>
            </a:r>
            <a:r>
              <a:rPr lang="sk-SK" sz="1400" dirty="0"/>
              <a:t> </a:t>
            </a:r>
            <a:r>
              <a:rPr lang="sk-SK" sz="1400" dirty="0" err="1"/>
              <a:t>choosen</a:t>
            </a:r>
            <a:r>
              <a:rPr lang="sk-SK" sz="1400" dirty="0"/>
              <a:t> </a:t>
            </a:r>
            <a:r>
              <a:rPr lang="sk-SK" sz="1400" dirty="0" err="1"/>
              <a:t>patients</a:t>
            </a:r>
            <a:r>
              <a:rPr lang="en-US" sz="1400" dirty="0"/>
              <a:t>/samples</a:t>
            </a:r>
            <a:r>
              <a:rPr lang="sk-SK" sz="1400" dirty="0"/>
              <a:t> </a:t>
            </a:r>
            <a:r>
              <a:rPr lang="en-US" sz="1400" dirty="0"/>
              <a:t>and </a:t>
            </a:r>
            <a:r>
              <a:rPr lang="sk-SK" sz="1400" dirty="0" err="1"/>
              <a:t>group</a:t>
            </a:r>
            <a:r>
              <a:rPr lang="en-US" sz="1400" dirty="0"/>
              <a:t>s</a:t>
            </a:r>
            <a:r>
              <a:rPr lang="sk-SK" sz="1400" dirty="0"/>
              <a:t> </a:t>
            </a:r>
          </a:p>
          <a:p>
            <a:pPr marL="685800" lvl="2" indent="-285750">
              <a:lnSpc>
                <a:spcPct val="80000"/>
              </a:lnSpc>
            </a:pPr>
            <a:r>
              <a:rPr lang="sk-SK" sz="1400" dirty="0" err="1"/>
              <a:t>data</a:t>
            </a:r>
            <a:r>
              <a:rPr lang="sk-SK" sz="1400" dirty="0"/>
              <a:t> </a:t>
            </a:r>
            <a:r>
              <a:rPr lang="sk-SK" sz="1400" dirty="0" err="1"/>
              <a:t>analysis</a:t>
            </a:r>
            <a:r>
              <a:rPr lang="sk-SK" sz="1400" dirty="0"/>
              <a:t> and </a:t>
            </a:r>
            <a:r>
              <a:rPr lang="sk-SK" sz="1400" dirty="0" err="1"/>
              <a:t>knowledge</a:t>
            </a:r>
            <a:r>
              <a:rPr lang="sk-SK" sz="1400" dirty="0"/>
              <a:t> </a:t>
            </a:r>
            <a:r>
              <a:rPr lang="sk-SK" sz="1400" dirty="0" err="1"/>
              <a:t>generation</a:t>
            </a:r>
            <a:r>
              <a:rPr lang="en-US" sz="1400" dirty="0"/>
              <a:t> (including data </a:t>
            </a:r>
            <a:r>
              <a:rPr lang="en-US" sz="1400" dirty="0" err="1"/>
              <a:t>anonymisation</a:t>
            </a:r>
            <a:r>
              <a:rPr lang="en-US" sz="1400" dirty="0"/>
              <a:t>)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400" dirty="0"/>
              <a:t>Hypothesis</a:t>
            </a:r>
            <a:r>
              <a:rPr lang="en-US" sz="1400" dirty="0" smtClean="0"/>
              <a:t>..</a:t>
            </a:r>
          </a:p>
          <a:p>
            <a:pPr marL="685800" lvl="2" indent="-285750">
              <a:lnSpc>
                <a:spcPct val="80000"/>
              </a:lnSpc>
            </a:pPr>
            <a:endParaRPr lang="en-US" sz="1400" dirty="0"/>
          </a:p>
          <a:p>
            <a:pPr marL="0" lvl="1" indent="0">
              <a:lnSpc>
                <a:spcPct val="80000"/>
              </a:lnSpc>
              <a:buNone/>
            </a:pPr>
            <a:r>
              <a:rPr lang="en-US" dirty="0" err="1" smtClean="0"/>
              <a:t>Biomonitoring</a:t>
            </a:r>
            <a:r>
              <a:rPr lang="en-US" dirty="0" smtClean="0"/>
              <a:t> – </a:t>
            </a:r>
            <a:r>
              <a:rPr lang="en-US" dirty="0"/>
              <a:t>ageing </a:t>
            </a:r>
            <a:r>
              <a:rPr lang="en-US" dirty="0" smtClean="0"/>
              <a:t>in Europe &amp; relation </a:t>
            </a:r>
            <a:r>
              <a:rPr lang="en-US" dirty="0"/>
              <a:t>to the exposure of selected substances (biphenyls, </a:t>
            </a:r>
            <a:r>
              <a:rPr lang="en-US" dirty="0" smtClean="0"/>
              <a:t>phthalates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/>
              <a:t>)</a:t>
            </a:r>
            <a:endParaRPr lang="sk-SK" dirty="0"/>
          </a:p>
          <a:p>
            <a:pPr marL="0" lvl="1" indent="0">
              <a:lnSpc>
                <a:spcPct val="80000"/>
              </a:lnSpc>
              <a:buNone/>
            </a:pPr>
            <a:endParaRPr lang="sk-SK" dirty="0"/>
          </a:p>
          <a:p>
            <a:pPr marL="400050" lvl="2" indent="0">
              <a:lnSpc>
                <a:spcPct val="8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0518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 &amp; proposals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Bioenergy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>
          <a:xfrm>
            <a:off x="1014609" y="1315233"/>
            <a:ext cx="7838442" cy="46109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1600" dirty="0" smtClean="0"/>
              <a:t>Call LCE 11 Developing </a:t>
            </a:r>
            <a:r>
              <a:rPr lang="en-GB" sz="1600" dirty="0"/>
              <a:t>next generation technologies for biofuels and sustainable alternative </a:t>
            </a:r>
            <a:r>
              <a:rPr lang="en-GB" sz="1600" dirty="0" smtClean="0"/>
              <a:t>fuels</a:t>
            </a:r>
            <a:endParaRPr lang="en-US" sz="1600" dirty="0"/>
          </a:p>
          <a:p>
            <a:endParaRPr lang="en-GB" sz="1600" b="1" dirty="0" smtClean="0"/>
          </a:p>
          <a:p>
            <a:pPr marL="0" indent="0">
              <a:buNone/>
            </a:pPr>
            <a:r>
              <a:rPr lang="en-GB" sz="1700" b="1" dirty="0" smtClean="0"/>
              <a:t>2</a:t>
            </a:r>
            <a:r>
              <a:rPr lang="en-GB" sz="1700" b="1" baseline="30000" dirty="0" smtClean="0"/>
              <a:t>nd</a:t>
            </a:r>
            <a:r>
              <a:rPr lang="en-GB" sz="1700" b="1" dirty="0" smtClean="0"/>
              <a:t> </a:t>
            </a:r>
            <a:r>
              <a:rPr lang="en-GB" sz="1700" b="1" dirty="0"/>
              <a:t>generation of biofuels – contaminated biomass</a:t>
            </a:r>
            <a:endParaRPr lang="sk-SK" sz="1700" dirty="0"/>
          </a:p>
          <a:p>
            <a:pPr marL="742950" lvl="2" indent="-342900">
              <a:lnSpc>
                <a:spcPct val="110000"/>
              </a:lnSpc>
            </a:pPr>
            <a:r>
              <a:rPr lang="en-GB" sz="1800" dirty="0"/>
              <a:t>Testing the different plant species for phytoremediation. </a:t>
            </a:r>
            <a:endParaRPr lang="sk-SK" sz="1800" dirty="0"/>
          </a:p>
          <a:p>
            <a:pPr marL="742950" lvl="2" indent="-342900">
              <a:lnSpc>
                <a:spcPct val="110000"/>
              </a:lnSpc>
            </a:pPr>
            <a:r>
              <a:rPr lang="en-GB" sz="1800" dirty="0"/>
              <a:t>Testing the different type of </a:t>
            </a:r>
            <a:r>
              <a:rPr lang="en-GB" sz="1800" dirty="0" err="1"/>
              <a:t>pretreatment</a:t>
            </a:r>
            <a:r>
              <a:rPr lang="en-GB" sz="1800" dirty="0"/>
              <a:t> of </a:t>
            </a:r>
            <a:r>
              <a:rPr lang="en-GB" sz="1800" dirty="0" err="1"/>
              <a:t>lignocellulosic</a:t>
            </a:r>
            <a:r>
              <a:rPr lang="en-GB" sz="1800" dirty="0"/>
              <a:t> biomass for bioethanol production</a:t>
            </a:r>
            <a:endParaRPr lang="en-US" sz="1800" dirty="0"/>
          </a:p>
          <a:p>
            <a:pPr marL="742950" lvl="2" indent="-342900">
              <a:lnSpc>
                <a:spcPct val="110000"/>
              </a:lnSpc>
            </a:pPr>
            <a:r>
              <a:rPr lang="en-GB" sz="1800" dirty="0"/>
              <a:t>Research in bioethanol production. </a:t>
            </a:r>
            <a:endParaRPr lang="sk-SK" sz="1800" dirty="0"/>
          </a:p>
          <a:p>
            <a:pPr marL="742950" lvl="2" indent="-342900">
              <a:lnSpc>
                <a:spcPct val="110000"/>
              </a:lnSpc>
            </a:pPr>
            <a:r>
              <a:rPr lang="en-GB" sz="1800" dirty="0"/>
              <a:t>Research in analysis of impact of contaminated biomass used to bioethanol production.</a:t>
            </a:r>
            <a:endParaRPr lang="sk-SK" sz="1800" dirty="0"/>
          </a:p>
          <a:p>
            <a:pPr marL="742950" lvl="2" indent="-342900">
              <a:lnSpc>
                <a:spcPct val="110000"/>
              </a:lnSpc>
            </a:pPr>
            <a:r>
              <a:rPr lang="en-GB" sz="1800" dirty="0"/>
              <a:t>Research in analysis of secondary product from bioethanol production.</a:t>
            </a:r>
            <a:endParaRPr lang="sk-SK" sz="1800" dirty="0"/>
          </a:p>
          <a:p>
            <a:pPr marL="0" lvl="1" indent="0">
              <a:lnSpc>
                <a:spcPct val="90000"/>
              </a:lnSpc>
              <a:buNone/>
            </a:pPr>
            <a:endParaRPr lang="en-US" sz="1700" b="1" dirty="0"/>
          </a:p>
          <a:p>
            <a:pPr marL="0" lvl="1" indent="0">
              <a:lnSpc>
                <a:spcPct val="90000"/>
              </a:lnSpc>
              <a:buNone/>
            </a:pPr>
            <a:r>
              <a:rPr lang="en-US" sz="1700" b="1" dirty="0" smtClean="0"/>
              <a:t>3rd </a:t>
            </a:r>
            <a:r>
              <a:rPr lang="en-US" sz="1700" b="1" dirty="0"/>
              <a:t>generation of biofuels – Algae biofuels </a:t>
            </a:r>
            <a:r>
              <a:rPr lang="en-US" sz="1700" b="1" dirty="0" smtClean="0"/>
              <a:t>research</a:t>
            </a:r>
          </a:p>
          <a:p>
            <a:pPr marL="742950" lvl="2" indent="-342900">
              <a:lnSpc>
                <a:spcPct val="110000"/>
              </a:lnSpc>
            </a:pPr>
            <a:r>
              <a:rPr lang="en-US" sz="1800" dirty="0"/>
              <a:t>Modeling microalgae processes – Mathematical approaches (computer models, simulations)</a:t>
            </a:r>
          </a:p>
          <a:p>
            <a:pPr marL="742950" lvl="2" indent="-342900">
              <a:lnSpc>
                <a:spcPct val="110000"/>
              </a:lnSpc>
            </a:pPr>
            <a:r>
              <a:rPr lang="en-US" sz="1800" dirty="0"/>
              <a:t>Research in increasing the microalgae productivity:</a:t>
            </a:r>
          </a:p>
          <a:p>
            <a:pPr marL="1200150" lvl="3" indent="-342900">
              <a:lnSpc>
                <a:spcPct val="110000"/>
              </a:lnSpc>
            </a:pPr>
            <a:r>
              <a:rPr lang="en-US" sz="1800" dirty="0"/>
              <a:t>Optimization of PBRs design </a:t>
            </a:r>
          </a:p>
          <a:p>
            <a:pPr marL="1200150" lvl="3" indent="-342900">
              <a:lnSpc>
                <a:spcPct val="110000"/>
              </a:lnSpc>
            </a:pPr>
            <a:r>
              <a:rPr lang="en-US" sz="1800" dirty="0"/>
              <a:t>CO2 capture (CO2 negative technologies, CO2 from flue gas or from CCS technologies…)</a:t>
            </a:r>
          </a:p>
          <a:p>
            <a:pPr marL="742950" lvl="2" indent="-342900">
              <a:lnSpc>
                <a:spcPct val="110000"/>
              </a:lnSpc>
            </a:pPr>
            <a:r>
              <a:rPr lang="en-US" sz="1800" dirty="0"/>
              <a:t>Utilizing lower grade waters for necessary nutrients additions </a:t>
            </a:r>
          </a:p>
          <a:p>
            <a:pPr marL="742950" lvl="2" indent="-342900">
              <a:lnSpc>
                <a:spcPct val="110000"/>
              </a:lnSpc>
            </a:pPr>
            <a:r>
              <a:rPr lang="en-US" sz="1800" dirty="0"/>
              <a:t>Decreasing energy consumption and economizing all steps of biofuel production</a:t>
            </a:r>
          </a:p>
          <a:p>
            <a:pPr marL="742950" lvl="2" indent="-342900">
              <a:lnSpc>
                <a:spcPct val="110000"/>
              </a:lnSpc>
            </a:pPr>
            <a:r>
              <a:rPr lang="en-US" sz="1800" dirty="0"/>
              <a:t>Building of a pilot plant. </a:t>
            </a:r>
          </a:p>
          <a:p>
            <a:pPr marL="400050" lvl="2" indent="0">
              <a:lnSpc>
                <a:spcPct val="90000"/>
              </a:lnSpc>
              <a:buNone/>
            </a:pPr>
            <a:r>
              <a:rPr lang="en-US" sz="1200" dirty="0" smtClean="0"/>
              <a:t>:</a:t>
            </a:r>
            <a:endParaRPr lang="sk-SK" sz="1200" dirty="0" smtClean="0"/>
          </a:p>
          <a:p>
            <a:pPr marL="1200150" lvl="3" indent="-342900">
              <a:lnSpc>
                <a:spcPct val="90000"/>
              </a:lnSpc>
            </a:pPr>
            <a:endParaRPr lang="sk-SK" sz="1300" b="1" dirty="0" smtClean="0"/>
          </a:p>
          <a:p>
            <a:pPr marL="400050" lvl="2" indent="0">
              <a:buNone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961388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ideas &amp; proposals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err="1" smtClean="0"/>
              <a:t>Progressive</a:t>
            </a:r>
            <a:r>
              <a:rPr lang="sk-SK" dirty="0" smtClean="0"/>
              <a:t> </a:t>
            </a:r>
            <a:r>
              <a:rPr lang="sk-SK" dirty="0" err="1" smtClean="0"/>
              <a:t>materials</a:t>
            </a:r>
            <a:r>
              <a:rPr lang="sk-SK" dirty="0" smtClean="0"/>
              <a:t> - </a:t>
            </a:r>
            <a:r>
              <a:rPr lang="sk-SK" dirty="0" err="1" smtClean="0"/>
              <a:t>ion</a:t>
            </a:r>
            <a:r>
              <a:rPr lang="sk-SK" dirty="0" smtClean="0"/>
              <a:t> </a:t>
            </a:r>
            <a:r>
              <a:rPr lang="sk-SK" dirty="0" err="1" smtClean="0"/>
              <a:t>beam</a:t>
            </a:r>
            <a:r>
              <a:rPr lang="sk-SK" dirty="0"/>
              <a:t> </a:t>
            </a:r>
            <a:r>
              <a:rPr lang="sk-SK" dirty="0" smtClean="0"/>
              <a:t>, </a:t>
            </a:r>
            <a:r>
              <a:rPr lang="sk-SK" dirty="0" err="1" smtClean="0"/>
              <a:t>nanotechnologies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/>
              <a:t>NMP -17-2014 – Post-lithium ion batteries for electric automotive applications</a:t>
            </a:r>
          </a:p>
          <a:p>
            <a:pPr marL="685800" lvl="2" indent="-285750"/>
            <a:r>
              <a:rPr lang="en-US" sz="1500" dirty="0"/>
              <a:t>Modelling and simulation of the  electrodes and electrode materials</a:t>
            </a:r>
          </a:p>
          <a:p>
            <a:pPr marL="685800" lvl="2" indent="-285750"/>
            <a:r>
              <a:rPr lang="en-US" sz="1500" dirty="0"/>
              <a:t>Materials development and characterization Cathode/Anode/ Electrolyte and Separator</a:t>
            </a:r>
          </a:p>
          <a:p>
            <a:pPr marL="685800" lvl="2" indent="-285750"/>
            <a:r>
              <a:rPr lang="en-US" sz="1500" dirty="0"/>
              <a:t>Materials processing</a:t>
            </a:r>
          </a:p>
          <a:p>
            <a:pPr marL="685800" lvl="2" indent="-285750"/>
            <a:r>
              <a:rPr lang="en-US" sz="1500" dirty="0"/>
              <a:t>Specific material processing at experimental nuclear reactor sites</a:t>
            </a:r>
          </a:p>
          <a:p>
            <a:pPr marL="685800" lvl="2" indent="-285750"/>
            <a:r>
              <a:rPr lang="en-US" sz="1500" dirty="0"/>
              <a:t>Design and integration</a:t>
            </a:r>
          </a:p>
          <a:p>
            <a:pPr marL="685800" lvl="2" indent="-285750"/>
            <a:r>
              <a:rPr lang="en-US" sz="1500" dirty="0"/>
              <a:t>Ageing </a:t>
            </a:r>
            <a:r>
              <a:rPr lang="en-US" sz="1500" dirty="0" smtClean="0"/>
              <a:t>analysis</a:t>
            </a:r>
          </a:p>
          <a:p>
            <a:pPr marL="400050" lvl="2" indent="0">
              <a:buNone/>
            </a:pPr>
            <a:endParaRPr lang="en-US" sz="1500" dirty="0"/>
          </a:p>
          <a:p>
            <a:pPr marL="0" lvl="1" indent="0">
              <a:buNone/>
            </a:pPr>
            <a:r>
              <a:rPr lang="sk-SK" dirty="0" err="1"/>
              <a:t>Production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hydrogen</a:t>
            </a:r>
            <a:r>
              <a:rPr lang="sk-SK" dirty="0"/>
              <a:t> </a:t>
            </a:r>
            <a:r>
              <a:rPr lang="en-US" dirty="0" smtClean="0"/>
              <a:t>/ </a:t>
            </a:r>
            <a:r>
              <a:rPr lang="sk-SK" dirty="0" err="1" smtClean="0"/>
              <a:t>storage</a:t>
            </a:r>
            <a:r>
              <a:rPr lang="en-US" dirty="0" smtClean="0"/>
              <a:t> materials</a:t>
            </a:r>
            <a:r>
              <a:rPr lang="sk-SK" dirty="0" smtClean="0"/>
              <a:t> </a:t>
            </a:r>
            <a:endParaRPr lang="en-US" dirty="0" smtClean="0"/>
          </a:p>
          <a:p>
            <a:pPr marL="742950" lvl="2" indent="-342900"/>
            <a:r>
              <a:rPr lang="sk-SK" sz="1400" dirty="0" err="1"/>
              <a:t>improving</a:t>
            </a:r>
            <a:r>
              <a:rPr lang="sk-SK" sz="1400" dirty="0"/>
              <a:t> </a:t>
            </a:r>
            <a:r>
              <a:rPr lang="sk-SK" sz="1400" dirty="0" err="1"/>
              <a:t>effeciency</a:t>
            </a:r>
            <a:r>
              <a:rPr lang="sk-SK" sz="1400" dirty="0"/>
              <a:t> ,</a:t>
            </a:r>
            <a:r>
              <a:rPr lang="sk-SK" sz="1400" dirty="0" err="1"/>
              <a:t>design</a:t>
            </a:r>
            <a:endParaRPr lang="sk-SK" sz="1400" dirty="0"/>
          </a:p>
          <a:p>
            <a:pPr marL="742950" lvl="2" indent="-342900"/>
            <a:r>
              <a:rPr lang="sk-SK" sz="1400" dirty="0" err="1"/>
              <a:t>materials</a:t>
            </a:r>
            <a:r>
              <a:rPr lang="sk-SK" sz="1400" dirty="0"/>
              <a:t> </a:t>
            </a:r>
            <a:r>
              <a:rPr lang="sk-SK" sz="1400" dirty="0" err="1"/>
              <a:t>research</a:t>
            </a:r>
            <a:r>
              <a:rPr lang="sk-SK" sz="1400" dirty="0"/>
              <a:t> (</a:t>
            </a:r>
            <a:r>
              <a:rPr lang="sk-SK" sz="1400" dirty="0" err="1"/>
              <a:t>storage</a:t>
            </a:r>
            <a:r>
              <a:rPr lang="sk-SK" sz="1400" dirty="0"/>
              <a:t> </a:t>
            </a:r>
            <a:r>
              <a:rPr lang="sk-SK" sz="1400" dirty="0" smtClean="0"/>
              <a:t>mater</a:t>
            </a:r>
            <a:r>
              <a:rPr lang="en-US" sz="1400" dirty="0" err="1" smtClean="0"/>
              <a:t>i</a:t>
            </a:r>
            <a:r>
              <a:rPr lang="sk-SK" sz="1400" dirty="0" err="1" smtClean="0"/>
              <a:t>als</a:t>
            </a:r>
            <a:r>
              <a:rPr lang="sk-SK" sz="1400" dirty="0"/>
              <a:t>)</a:t>
            </a:r>
          </a:p>
          <a:p>
            <a:pPr marL="742950" lvl="2" indent="-342900"/>
            <a:r>
              <a:rPr lang="sk-SK" sz="1400" dirty="0" err="1"/>
              <a:t>Theoretical</a:t>
            </a:r>
            <a:r>
              <a:rPr lang="sk-SK" sz="1400" dirty="0"/>
              <a:t> </a:t>
            </a:r>
            <a:r>
              <a:rPr lang="sk-SK" sz="1400" dirty="0" err="1"/>
              <a:t>chemistry</a:t>
            </a:r>
            <a:endParaRPr lang="sk-SK" sz="1400" dirty="0"/>
          </a:p>
          <a:p>
            <a:pPr marL="742950" lvl="2" indent="-342900"/>
            <a:r>
              <a:rPr lang="sk-SK" sz="1400" dirty="0" err="1"/>
              <a:t>Hydrogen</a:t>
            </a:r>
            <a:r>
              <a:rPr lang="sk-SK" sz="1400" dirty="0"/>
              <a:t> </a:t>
            </a:r>
            <a:r>
              <a:rPr lang="sk-SK" sz="1400" dirty="0" err="1"/>
              <a:t>Production</a:t>
            </a:r>
            <a:r>
              <a:rPr lang="sk-SK" sz="1400" dirty="0"/>
              <a:t> - </a:t>
            </a:r>
            <a:r>
              <a:rPr lang="sk-SK" sz="1400" dirty="0" err="1"/>
              <a:t>fermentation</a:t>
            </a:r>
            <a:r>
              <a:rPr lang="sk-SK" sz="1400" dirty="0"/>
              <a:t>, </a:t>
            </a:r>
            <a:r>
              <a:rPr lang="sk-SK" sz="1400" dirty="0" err="1"/>
              <a:t>using</a:t>
            </a:r>
            <a:r>
              <a:rPr lang="sk-SK" sz="1400" dirty="0"/>
              <a:t> </a:t>
            </a:r>
            <a:r>
              <a:rPr lang="sk-SK" sz="1400" dirty="0" err="1"/>
              <a:t>algae</a:t>
            </a:r>
            <a:r>
              <a:rPr lang="sk-SK" sz="1400" dirty="0"/>
              <a:t>, </a:t>
            </a:r>
            <a:r>
              <a:rPr lang="sk-SK" sz="1400" dirty="0" err="1"/>
              <a:t>microorganisms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902290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 &amp; proposals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ICT </a:t>
            </a:r>
            <a:r>
              <a:rPr lang="en-US" dirty="0"/>
              <a:t>&amp;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 </a:t>
            </a:r>
            <a:r>
              <a:rPr lang="en-US" dirty="0" smtClean="0"/>
              <a:t>&amp;</a:t>
            </a:r>
            <a:r>
              <a:rPr lang="sk-SK" dirty="0" smtClean="0"/>
              <a:t> </a:t>
            </a:r>
            <a:r>
              <a:rPr lang="sk-SK" dirty="0" err="1"/>
              <a:t>nuclear</a:t>
            </a:r>
            <a:r>
              <a:rPr lang="sk-SK" dirty="0"/>
              <a:t> </a:t>
            </a:r>
            <a:r>
              <a:rPr lang="en-US" dirty="0" smtClean="0"/>
              <a:t>power plants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r>
              <a:rPr lang="sk-SK" sz="2600" dirty="0" err="1"/>
              <a:t>Protecting</a:t>
            </a:r>
            <a:r>
              <a:rPr lang="sk-SK" sz="2600" dirty="0"/>
              <a:t> </a:t>
            </a:r>
            <a:r>
              <a:rPr lang="sk-SK" sz="2600" dirty="0" err="1"/>
              <a:t>freedom</a:t>
            </a:r>
            <a:r>
              <a:rPr lang="sk-SK" sz="2600" dirty="0"/>
              <a:t> and </a:t>
            </a:r>
            <a:r>
              <a:rPr lang="sk-SK" sz="2600" dirty="0" err="1"/>
              <a:t>security</a:t>
            </a:r>
            <a:r>
              <a:rPr lang="sk-SK" sz="2600" dirty="0"/>
              <a:t> </a:t>
            </a:r>
            <a:r>
              <a:rPr lang="sk-SK" sz="2600" dirty="0" err="1"/>
              <a:t>of</a:t>
            </a:r>
            <a:r>
              <a:rPr lang="sk-SK" sz="2600" dirty="0"/>
              <a:t> </a:t>
            </a:r>
            <a:r>
              <a:rPr lang="sk-SK" sz="2600" dirty="0" err="1"/>
              <a:t>Europe</a:t>
            </a:r>
            <a:r>
              <a:rPr lang="sk-SK" sz="2600" dirty="0"/>
              <a:t> </a:t>
            </a:r>
            <a:r>
              <a:rPr lang="sk-SK" sz="2600" dirty="0" err="1"/>
              <a:t>and</a:t>
            </a:r>
            <a:r>
              <a:rPr lang="sk-SK" sz="2600" dirty="0"/>
              <a:t> </a:t>
            </a:r>
            <a:r>
              <a:rPr lang="sk-SK" sz="2600" dirty="0" err="1"/>
              <a:t>its</a:t>
            </a:r>
            <a:r>
              <a:rPr lang="sk-SK" sz="2600" dirty="0"/>
              <a:t> </a:t>
            </a:r>
            <a:r>
              <a:rPr lang="sk-SK" sz="2600" dirty="0" err="1" smtClean="0"/>
              <a:t>citizen</a:t>
            </a:r>
            <a:r>
              <a:rPr lang="en-US" sz="2600" dirty="0" smtClean="0"/>
              <a:t>s </a:t>
            </a:r>
            <a:r>
              <a:rPr lang="en-US" sz="2600" dirty="0"/>
              <a:t>DRS-14-2015 : Critical Infrastructure Protection </a:t>
            </a:r>
            <a:r>
              <a:rPr lang="en-US" sz="2600" dirty="0" smtClean="0"/>
              <a:t>System</a:t>
            </a:r>
            <a:endParaRPr lang="en-US" sz="2600" dirty="0"/>
          </a:p>
          <a:p>
            <a:pPr marL="742950" lvl="2" indent="-342900"/>
            <a:r>
              <a:rPr lang="sk-SK" sz="1800" dirty="0" err="1"/>
              <a:t>Critical</a:t>
            </a:r>
            <a:r>
              <a:rPr lang="sk-SK" sz="1800" dirty="0"/>
              <a:t> </a:t>
            </a:r>
            <a:r>
              <a:rPr lang="sk-SK" sz="1800" dirty="0" err="1"/>
              <a:t>infrastructure</a:t>
            </a:r>
            <a:r>
              <a:rPr lang="sk-SK" sz="1800" dirty="0"/>
              <a:t> </a:t>
            </a:r>
            <a:r>
              <a:rPr lang="sk-SK" sz="1800" dirty="0" err="1"/>
              <a:t>architecture</a:t>
            </a:r>
            <a:r>
              <a:rPr lang="sk-SK" sz="1800" dirty="0"/>
              <a:t> – </a:t>
            </a:r>
            <a:r>
              <a:rPr lang="sk-SK" sz="1800" dirty="0" err="1"/>
              <a:t>general</a:t>
            </a:r>
            <a:r>
              <a:rPr lang="sk-SK" sz="1800" dirty="0"/>
              <a:t> </a:t>
            </a:r>
            <a:r>
              <a:rPr lang="sk-SK" sz="1800" dirty="0" err="1"/>
              <a:t>analysis</a:t>
            </a:r>
            <a:endParaRPr lang="sk-SK" sz="1800" dirty="0"/>
          </a:p>
          <a:p>
            <a:pPr marL="742950" lvl="2" indent="-342900"/>
            <a:r>
              <a:rPr lang="en-US" sz="1800" dirty="0"/>
              <a:t>Understand the current threats to critical infrastructure and key resources posed by terrorism</a:t>
            </a:r>
          </a:p>
          <a:p>
            <a:pPr marL="742950" lvl="2" indent="-342900"/>
            <a:r>
              <a:rPr lang="en-US" sz="1800" dirty="0"/>
              <a:t>To propose ,to design, to </a:t>
            </a:r>
            <a:r>
              <a:rPr lang="en-US" sz="1800" dirty="0" smtClean="0"/>
              <a:t>implement </a:t>
            </a:r>
            <a:r>
              <a:rPr lang="en-US" sz="1800" dirty="0"/>
              <a:t>and evaluate the real-time </a:t>
            </a:r>
            <a:r>
              <a:rPr lang="en-US" sz="1800" dirty="0" smtClean="0"/>
              <a:t>control system  for protection of selected critical </a:t>
            </a:r>
            <a:r>
              <a:rPr lang="en-US" sz="1800" dirty="0"/>
              <a:t>Infrastructure </a:t>
            </a:r>
            <a:r>
              <a:rPr lang="en-US" sz="1800" dirty="0" smtClean="0"/>
              <a:t>points and threats</a:t>
            </a:r>
            <a:endParaRPr lang="en-US" sz="1800" dirty="0"/>
          </a:p>
          <a:p>
            <a:pPr marL="742950" lvl="2" indent="-342900"/>
            <a:r>
              <a:rPr lang="sk-SK" sz="1800" dirty="0" err="1"/>
              <a:t>Derivation</a:t>
            </a:r>
            <a:r>
              <a:rPr lang="sk-SK" sz="1800" dirty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theoretical</a:t>
            </a:r>
            <a:r>
              <a:rPr lang="sk-SK" sz="1800" dirty="0"/>
              <a:t> </a:t>
            </a:r>
            <a:r>
              <a:rPr lang="sk-SK" sz="1800" dirty="0" err="1"/>
              <a:t>results</a:t>
            </a:r>
            <a:r>
              <a:rPr lang="sk-SK" sz="1800" dirty="0"/>
              <a:t> on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sk-SK" sz="1800" dirty="0" err="1"/>
              <a:t>basis</a:t>
            </a:r>
            <a:r>
              <a:rPr lang="sk-SK" sz="1800" dirty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probability</a:t>
            </a:r>
            <a:r>
              <a:rPr lang="sk-SK" sz="1800" dirty="0"/>
              <a:t> </a:t>
            </a:r>
            <a:r>
              <a:rPr lang="sk-SK" sz="1800" dirty="0" err="1" smtClean="0"/>
              <a:t>theory</a:t>
            </a:r>
            <a:r>
              <a:rPr lang="en-US" sz="1800" dirty="0" smtClean="0"/>
              <a:t> (</a:t>
            </a:r>
            <a:r>
              <a:rPr lang="sk-SK" sz="1800" dirty="0" err="1" smtClean="0"/>
              <a:t>algorithms</a:t>
            </a:r>
            <a:r>
              <a:rPr lang="sk-SK" sz="1800" dirty="0" smtClean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possible</a:t>
            </a:r>
            <a:r>
              <a:rPr lang="sk-SK" sz="1800" dirty="0"/>
              <a:t> </a:t>
            </a:r>
            <a:r>
              <a:rPr lang="sk-SK" sz="1800" dirty="0" err="1"/>
              <a:t>penetrations</a:t>
            </a:r>
            <a:r>
              <a:rPr lang="sk-SK" sz="1800" dirty="0"/>
              <a:t> </a:t>
            </a:r>
            <a:r>
              <a:rPr lang="sk-SK" sz="1800" dirty="0" err="1"/>
              <a:t>into</a:t>
            </a:r>
            <a:r>
              <a:rPr lang="sk-SK" sz="1800" dirty="0"/>
              <a:t> </a:t>
            </a:r>
            <a:r>
              <a:rPr lang="sk-SK" sz="1800" dirty="0" err="1"/>
              <a:t>protected</a:t>
            </a:r>
            <a:r>
              <a:rPr lang="sk-SK" sz="1800" dirty="0"/>
              <a:t> </a:t>
            </a:r>
            <a:r>
              <a:rPr lang="sk-SK" sz="1800" dirty="0" err="1" smtClean="0"/>
              <a:t>object</a:t>
            </a:r>
            <a:r>
              <a:rPr lang="en-US" sz="1800" dirty="0" smtClean="0"/>
              <a:t>, </a:t>
            </a:r>
            <a:r>
              <a:rPr lang="sk-SK" sz="1800" dirty="0" err="1" smtClean="0"/>
              <a:t>simulation</a:t>
            </a:r>
            <a:r>
              <a:rPr lang="sk-SK" sz="1800" dirty="0" smtClean="0"/>
              <a:t> </a:t>
            </a:r>
            <a:r>
              <a:rPr lang="sk-SK" sz="1800" dirty="0" err="1"/>
              <a:t>of</a:t>
            </a:r>
            <a:r>
              <a:rPr lang="sk-SK" sz="1800" dirty="0"/>
              <a:t> 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sk-SK" sz="1800" dirty="0" err="1"/>
              <a:t>threat</a:t>
            </a:r>
            <a:r>
              <a:rPr lang="sk-SK" sz="1800" dirty="0"/>
              <a:t> </a:t>
            </a:r>
            <a:r>
              <a:rPr lang="sk-SK" sz="1800" dirty="0" err="1"/>
              <a:t>scenarios</a:t>
            </a:r>
            <a:r>
              <a:rPr lang="sk-SK" sz="1800" dirty="0"/>
              <a:t> on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sk-SK" sz="1800" dirty="0" err="1"/>
              <a:t>basis</a:t>
            </a:r>
            <a:r>
              <a:rPr lang="sk-SK" sz="1800" dirty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mathematical</a:t>
            </a:r>
            <a:r>
              <a:rPr lang="sk-SK" sz="1800" dirty="0"/>
              <a:t> </a:t>
            </a:r>
            <a:r>
              <a:rPr lang="sk-SK" sz="1800" dirty="0" err="1"/>
              <a:t>analysis</a:t>
            </a:r>
            <a:r>
              <a:rPr lang="sk-SK" sz="1800" dirty="0"/>
              <a:t> </a:t>
            </a:r>
            <a:r>
              <a:rPr lang="sk-SK" sz="1800" dirty="0" err="1"/>
              <a:t>including</a:t>
            </a:r>
            <a:r>
              <a:rPr lang="sk-SK" sz="1800" dirty="0"/>
              <a:t> </a:t>
            </a:r>
            <a:r>
              <a:rPr lang="en-US" sz="1800" dirty="0" err="1" smtClean="0"/>
              <a:t>etc</a:t>
            </a:r>
            <a:r>
              <a:rPr lang="en-US" sz="1800" dirty="0"/>
              <a:t>)</a:t>
            </a:r>
          </a:p>
          <a:p>
            <a:endParaRPr lang="en-US" dirty="0" smtClean="0"/>
          </a:p>
          <a:p>
            <a:pPr marL="0" lvl="1" indent="0">
              <a:buNone/>
            </a:pPr>
            <a:r>
              <a:rPr lang="sk-SK" sz="2400" dirty="0"/>
              <a:t>M</a:t>
            </a:r>
            <a:r>
              <a:rPr lang="en-US" sz="2400" dirty="0" err="1"/>
              <a:t>easuring</a:t>
            </a:r>
            <a:r>
              <a:rPr lang="en-US" sz="2400" dirty="0"/>
              <a:t> </a:t>
            </a:r>
            <a:r>
              <a:rPr lang="sk-SK" sz="2400" dirty="0"/>
              <a:t>and </a:t>
            </a:r>
            <a:r>
              <a:rPr lang="sk-SK" sz="2400" dirty="0" err="1"/>
              <a:t>transmission</a:t>
            </a:r>
            <a:r>
              <a:rPr lang="sk-SK" sz="2400" dirty="0"/>
              <a:t> </a:t>
            </a:r>
            <a:r>
              <a:rPr lang="sk-SK" sz="2400" dirty="0" err="1"/>
              <a:t>of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selected</a:t>
            </a:r>
            <a:r>
              <a:rPr lang="sk-SK" sz="2400" dirty="0"/>
              <a:t> </a:t>
            </a:r>
            <a:r>
              <a:rPr lang="sk-SK" sz="2400" dirty="0" err="1"/>
              <a:t>parameters</a:t>
            </a:r>
            <a:r>
              <a:rPr lang="sk-SK" sz="2400" dirty="0"/>
              <a:t> </a:t>
            </a:r>
            <a:r>
              <a:rPr lang="en-US" sz="2400" dirty="0"/>
              <a:t>in the primary zone</a:t>
            </a:r>
            <a:r>
              <a:rPr lang="sk-SK" sz="2400" dirty="0"/>
              <a:t> </a:t>
            </a:r>
          </a:p>
          <a:p>
            <a:pPr marL="742950" lvl="2" indent="-342900"/>
            <a:r>
              <a:rPr lang="sk-SK" dirty="0" err="1"/>
              <a:t>Research</a:t>
            </a:r>
            <a:r>
              <a:rPr lang="sk-SK" dirty="0"/>
              <a:t> in </a:t>
            </a:r>
            <a:r>
              <a:rPr lang="sk-SK" dirty="0" err="1"/>
              <a:t>measurement</a:t>
            </a:r>
            <a:r>
              <a:rPr lang="sk-SK" dirty="0"/>
              <a:t> </a:t>
            </a:r>
            <a:r>
              <a:rPr lang="sk-SK" dirty="0" err="1"/>
              <a:t>m</a:t>
            </a:r>
            <a:r>
              <a:rPr lang="sk-SK" dirty="0" err="1" smtClean="0"/>
              <a:t>ethods</a:t>
            </a:r>
            <a:r>
              <a:rPr lang="sk-SK" dirty="0" smtClean="0"/>
              <a:t> and </a:t>
            </a:r>
            <a:r>
              <a:rPr lang="sk-SK" dirty="0" err="1" smtClean="0"/>
              <a:t>approriate</a:t>
            </a:r>
            <a:r>
              <a:rPr lang="sk-SK" dirty="0" smtClean="0"/>
              <a:t> </a:t>
            </a:r>
            <a:r>
              <a:rPr lang="sk-SK" dirty="0" err="1" smtClean="0"/>
              <a:t>sensors</a:t>
            </a:r>
            <a:r>
              <a:rPr lang="sk-SK" dirty="0" smtClean="0"/>
              <a:t> (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acquisition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parameters</a:t>
            </a:r>
            <a:r>
              <a:rPr lang="sk-SK" dirty="0" smtClean="0"/>
              <a:t> </a:t>
            </a:r>
            <a:r>
              <a:rPr lang="sk-SK" dirty="0" err="1" smtClean="0"/>
              <a:t>e.g</a:t>
            </a:r>
            <a:r>
              <a:rPr lang="sk-SK" dirty="0"/>
              <a:t>. </a:t>
            </a:r>
            <a:r>
              <a:rPr lang="sk-SK" dirty="0" err="1" smtClean="0"/>
              <a:t>water</a:t>
            </a:r>
            <a:r>
              <a:rPr lang="sk-SK" dirty="0" smtClean="0"/>
              <a:t> </a:t>
            </a:r>
            <a:r>
              <a:rPr lang="sk-SK" dirty="0" err="1" smtClean="0"/>
              <a:t>temperature</a:t>
            </a:r>
            <a:r>
              <a:rPr lang="sk-SK" dirty="0"/>
              <a:t> </a:t>
            </a:r>
            <a:r>
              <a:rPr lang="sk-SK" dirty="0" err="1" smtClean="0"/>
              <a:t>across</a:t>
            </a:r>
            <a:r>
              <a:rPr lang="sk-SK" dirty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lines</a:t>
            </a:r>
            <a:r>
              <a:rPr lang="sk-SK" dirty="0" smtClean="0"/>
              <a:t>) - </a:t>
            </a:r>
            <a:r>
              <a:rPr lang="en-US" dirty="0" err="1"/>
              <a:t>Sensorics</a:t>
            </a:r>
            <a:r>
              <a:rPr lang="en-US" dirty="0"/>
              <a:t>, materials and </a:t>
            </a:r>
            <a:r>
              <a:rPr lang="en-US" dirty="0" smtClean="0"/>
              <a:t>technology</a:t>
            </a:r>
            <a:r>
              <a:rPr lang="sk-SK" dirty="0"/>
              <a:t> </a:t>
            </a:r>
            <a:r>
              <a:rPr lang="sk-SK" dirty="0" err="1" smtClean="0"/>
              <a:t>research</a:t>
            </a:r>
            <a:endParaRPr lang="sk-SK" dirty="0" smtClean="0"/>
          </a:p>
          <a:p>
            <a:pPr marL="742950" lvl="2" indent="-342900"/>
            <a:r>
              <a:rPr lang="en-US" dirty="0" smtClean="0"/>
              <a:t>Transmission </a:t>
            </a:r>
            <a:r>
              <a:rPr lang="en-US" dirty="0"/>
              <a:t>of information from the primary circuit of nuclear power plants</a:t>
            </a:r>
            <a:endParaRPr lang="sk-SK" dirty="0"/>
          </a:p>
          <a:p>
            <a:pPr marL="742950" lvl="2" indent="-342900"/>
            <a:r>
              <a:rPr lang="sk-SK" dirty="0" err="1" smtClean="0"/>
              <a:t>Transmission</a:t>
            </a:r>
            <a:r>
              <a:rPr lang="sk-SK" dirty="0" smtClean="0"/>
              <a:t> </a:t>
            </a:r>
            <a:r>
              <a:rPr lang="sk-SK" dirty="0" err="1"/>
              <a:t>reliability</a:t>
            </a:r>
            <a:r>
              <a:rPr lang="sk-SK" dirty="0"/>
              <a:t>, </a:t>
            </a:r>
            <a:r>
              <a:rPr lang="en-US" dirty="0"/>
              <a:t>optimal transmission capacity and </a:t>
            </a:r>
            <a:r>
              <a:rPr lang="sk-SK" dirty="0"/>
              <a:t>rate </a:t>
            </a:r>
            <a:r>
              <a:rPr lang="sk-SK" dirty="0" err="1" smtClean="0"/>
              <a:t>etc</a:t>
            </a:r>
            <a:endParaRPr lang="en-US" dirty="0"/>
          </a:p>
          <a:p>
            <a:pPr lvl="1"/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27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838"/>
            <a:ext cx="8229600" cy="1143000"/>
          </a:xfrm>
        </p:spPr>
        <p:txBody>
          <a:bodyPr/>
          <a:lstStyle/>
          <a:p>
            <a:r>
              <a:rPr lang="en-US" dirty="0" smtClean="0"/>
              <a:t>RCPT</a:t>
            </a:r>
            <a:r>
              <a:rPr lang="sk-SK" dirty="0" smtClean="0"/>
              <a:t> – </a:t>
            </a:r>
            <a:r>
              <a:rPr lang="en-US" dirty="0" smtClean="0"/>
              <a:t>Project ideas information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457201" y="1111885"/>
            <a:ext cx="73923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RCPT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en-US" dirty="0" smtClean="0"/>
              <a:t>looking </a:t>
            </a:r>
            <a:r>
              <a:rPr lang="en-US" dirty="0"/>
              <a:t>for feasible partners from academic and also private area, which would like to apply and work together on the join projects under the umbrella of EU research framework </a:t>
            </a:r>
            <a:r>
              <a:rPr lang="en-US" dirty="0" smtClean="0"/>
              <a:t>Horizon </a:t>
            </a:r>
            <a:r>
              <a:rPr lang="en-US" dirty="0"/>
              <a:t>2020 and </a:t>
            </a:r>
            <a:r>
              <a:rPr lang="en-US" dirty="0" smtClean="0"/>
              <a:t>similar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RCPT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looking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partners</a:t>
            </a:r>
            <a:r>
              <a:rPr lang="sk-SK" dirty="0"/>
              <a:t> and </a:t>
            </a:r>
            <a:r>
              <a:rPr lang="sk-SK" dirty="0" err="1"/>
              <a:t>leaders</a:t>
            </a:r>
            <a:r>
              <a:rPr lang="sk-SK" dirty="0"/>
              <a:t> (or </a:t>
            </a:r>
            <a:r>
              <a:rPr lang="sk-SK" dirty="0" err="1"/>
              <a:t>interesting</a:t>
            </a:r>
            <a:r>
              <a:rPr lang="sk-SK" dirty="0"/>
              <a:t> </a:t>
            </a:r>
            <a:r>
              <a:rPr lang="sk-SK" dirty="0" err="1"/>
              <a:t>projects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field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expertises</a:t>
            </a:r>
            <a:r>
              <a:rPr lang="sk-SK" dirty="0" smtClean="0"/>
              <a:t>)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Project </a:t>
            </a:r>
            <a:r>
              <a:rPr lang="sk-SK" dirty="0" err="1" smtClean="0"/>
              <a:t>ideas</a:t>
            </a:r>
            <a:r>
              <a:rPr lang="sk-SK" dirty="0" smtClean="0"/>
              <a:t> and </a:t>
            </a:r>
            <a:r>
              <a:rPr lang="sk-SK" dirty="0" err="1" smtClean="0"/>
              <a:t>proposals</a:t>
            </a:r>
            <a:r>
              <a:rPr lang="sk-SK" dirty="0" smtClean="0"/>
              <a:t> are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limited</a:t>
            </a:r>
            <a:r>
              <a:rPr lang="sk-SK" dirty="0" smtClean="0"/>
              <a:t> or </a:t>
            </a:r>
            <a:r>
              <a:rPr lang="sk-SK" dirty="0" err="1" smtClean="0"/>
              <a:t>closed</a:t>
            </a:r>
            <a:r>
              <a:rPr lang="sk-SK" dirty="0" smtClean="0"/>
              <a:t> – </a:t>
            </a:r>
            <a:r>
              <a:rPr lang="sk-SK" dirty="0" err="1" smtClean="0"/>
              <a:t>we</a:t>
            </a:r>
            <a:r>
              <a:rPr lang="sk-SK" dirty="0" smtClean="0"/>
              <a:t> are 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discussion</a:t>
            </a:r>
            <a:r>
              <a:rPr lang="sk-SK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Expertise</a:t>
            </a:r>
            <a:r>
              <a:rPr lang="sk-SK" dirty="0" smtClean="0"/>
              <a:t> </a:t>
            </a:r>
            <a:r>
              <a:rPr lang="sk-SK" dirty="0" err="1" smtClean="0"/>
              <a:t>areas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/>
              <a:t>R</a:t>
            </a:r>
            <a:r>
              <a:rPr lang="sk-SK" dirty="0" err="1" smtClean="0"/>
              <a:t>esearch</a:t>
            </a:r>
            <a:r>
              <a:rPr lang="sk-SK" dirty="0" smtClean="0"/>
              <a:t> Centre </a:t>
            </a:r>
            <a:r>
              <a:rPr lang="en-US" dirty="0"/>
              <a:t>are </a:t>
            </a:r>
            <a:r>
              <a:rPr lang="sk-SK" dirty="0" err="1" smtClean="0"/>
              <a:t>supported</a:t>
            </a:r>
            <a:r>
              <a:rPr lang="sk-SK" dirty="0" smtClean="0"/>
              <a:t> and </a:t>
            </a:r>
            <a:r>
              <a:rPr lang="en-US" dirty="0" smtClean="0"/>
              <a:t>extended </a:t>
            </a:r>
            <a:r>
              <a:rPr lang="en-US" dirty="0"/>
              <a:t>by research </a:t>
            </a:r>
            <a:r>
              <a:rPr lang="en-US" dirty="0" smtClean="0"/>
              <a:t>area</a:t>
            </a:r>
            <a:r>
              <a:rPr lang="sk-SK" dirty="0" smtClean="0"/>
              <a:t>s</a:t>
            </a:r>
            <a:r>
              <a:rPr lang="en-US" dirty="0" smtClean="0"/>
              <a:t> </a:t>
            </a:r>
            <a:r>
              <a:rPr lang="en-US" dirty="0"/>
              <a:t>of ​​the </a:t>
            </a:r>
            <a:r>
              <a:rPr lang="sk-SK" dirty="0" err="1" smtClean="0"/>
              <a:t>Institutes</a:t>
            </a:r>
            <a:r>
              <a:rPr lang="sk-SK" dirty="0" smtClean="0"/>
              <a:t> or D</a:t>
            </a:r>
            <a:r>
              <a:rPr lang="en-US" dirty="0" err="1" smtClean="0"/>
              <a:t>epartments</a:t>
            </a:r>
            <a:r>
              <a:rPr lang="en-US" dirty="0" smtClean="0"/>
              <a:t> </a:t>
            </a:r>
            <a:r>
              <a:rPr lang="en-US" dirty="0"/>
              <a:t>of the Faculty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Brief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r>
              <a:rPr lang="sk-SK" dirty="0" smtClean="0"/>
              <a:t> Centre</a:t>
            </a:r>
            <a:r>
              <a:rPr lang="sk-SK" dirty="0"/>
              <a:t>: </a:t>
            </a:r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www.mtf.stuba.sk/english/institutes/research-centre-of-progressive-technologies/institute.html?page_id=10646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are </a:t>
            </a:r>
            <a:r>
              <a:rPr lang="sk-SK" dirty="0" err="1" smtClean="0"/>
              <a:t>interested</a:t>
            </a:r>
            <a:r>
              <a:rPr lang="sk-SK" dirty="0"/>
              <a:t> </a:t>
            </a:r>
            <a:r>
              <a:rPr lang="sk-SK" dirty="0" smtClean="0"/>
              <a:t>or i</a:t>
            </a:r>
            <a:r>
              <a:rPr lang="en-US" dirty="0" smtClean="0"/>
              <a:t>n case of any suggestions, project ideas or cooperation feel free to ask any of coordinators or write to </a:t>
            </a:r>
            <a:r>
              <a:rPr lang="en-US" dirty="0" smtClean="0">
                <a:hlinkClick r:id="rId4"/>
              </a:rPr>
              <a:t>maximilian.stremy@stuba.sk</a:t>
            </a:r>
            <a:r>
              <a:rPr lang="sk-SK" dirty="0" smtClean="0"/>
              <a:t> (in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calls</a:t>
            </a:r>
            <a:r>
              <a:rPr lang="sk-SK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4793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634" y="1445404"/>
            <a:ext cx="7930056" cy="18022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Výskumné pracovisko progresívnych technológií (VPPT)</a:t>
            </a:r>
            <a:r>
              <a:rPr lang="en-US" dirty="0"/>
              <a:t> </a:t>
            </a:r>
            <a:r>
              <a:rPr lang="en-US" dirty="0" smtClean="0"/>
              <a:t>– H2020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200" dirty="0" err="1" smtClean="0"/>
              <a:t>Research</a:t>
            </a:r>
            <a:r>
              <a:rPr lang="sk-SK" sz="2200" dirty="0" smtClean="0"/>
              <a:t> Centre </a:t>
            </a:r>
            <a:r>
              <a:rPr lang="sk-SK" sz="2200" dirty="0" err="1" smtClean="0"/>
              <a:t>of</a:t>
            </a:r>
            <a:r>
              <a:rPr lang="sk-SK" sz="2200" dirty="0" smtClean="0"/>
              <a:t> </a:t>
            </a:r>
            <a:r>
              <a:rPr lang="sk-SK" sz="2200" dirty="0" err="1" smtClean="0"/>
              <a:t>Progressive</a:t>
            </a:r>
            <a:r>
              <a:rPr lang="sk-SK" sz="2200" dirty="0" smtClean="0"/>
              <a:t> </a:t>
            </a:r>
            <a:r>
              <a:rPr lang="sk-SK" sz="2200" dirty="0" err="1" smtClean="0"/>
              <a:t>Materials</a:t>
            </a:r>
            <a:r>
              <a:rPr lang="sk-SK" sz="2200" dirty="0" smtClean="0"/>
              <a:t> – H2020</a:t>
            </a:r>
            <a:endParaRPr lang="sk-SK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79825" y="4607750"/>
            <a:ext cx="7178375" cy="842902"/>
          </a:xfrm>
        </p:spPr>
        <p:txBody>
          <a:bodyPr>
            <a:normAutofit/>
          </a:bodyPr>
          <a:lstStyle/>
          <a:p>
            <a:pPr algn="ctr"/>
            <a:r>
              <a:rPr lang="sk-SK" sz="1600" dirty="0" smtClean="0"/>
              <a:t>MTF STU</a:t>
            </a:r>
            <a:endParaRPr lang="en-US" sz="1600" dirty="0" smtClean="0"/>
          </a:p>
          <a:p>
            <a:pPr algn="ctr"/>
            <a:r>
              <a:rPr lang="sk-SK" sz="1600" dirty="0" err="1"/>
              <a:t>Maximili</a:t>
            </a:r>
            <a:r>
              <a:rPr lang="en-US" sz="1600" dirty="0"/>
              <a:t>a</a:t>
            </a:r>
            <a:r>
              <a:rPr lang="sk-SK" sz="1600" dirty="0"/>
              <a:t>n </a:t>
            </a:r>
            <a:r>
              <a:rPr lang="sk-SK" sz="1600" dirty="0" err="1"/>
              <a:t>Strémy</a:t>
            </a:r>
            <a:endParaRPr lang="sk-SK" sz="1600" dirty="0"/>
          </a:p>
          <a:p>
            <a:pPr algn="ctr"/>
            <a:r>
              <a:rPr lang="sk-SK" sz="1600" dirty="0" err="1"/>
              <a:t>maximilian.stremy@stuba.sk</a:t>
            </a:r>
            <a:endParaRPr lang="sk-SK" sz="1600" dirty="0"/>
          </a:p>
          <a:p>
            <a:pPr algn="ctr"/>
            <a:endParaRPr lang="sk-SK" sz="1600" dirty="0" smtClean="0"/>
          </a:p>
        </p:txBody>
      </p:sp>
    </p:spTree>
    <p:extLst>
      <p:ext uri="{BB962C8B-B14F-4D97-AF65-F5344CB8AC3E}">
        <p14:creationId xmlns:p14="http://schemas.microsoft.com/office/powerpoint/2010/main" val="386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838"/>
            <a:ext cx="8229600" cy="1143000"/>
          </a:xfrm>
        </p:spPr>
        <p:txBody>
          <a:bodyPr/>
          <a:lstStyle/>
          <a:p>
            <a:r>
              <a:rPr lang="en-US" dirty="0" smtClean="0"/>
              <a:t>VPPT </a:t>
            </a:r>
            <a:r>
              <a:rPr lang="sk-SK" dirty="0" smtClean="0"/>
              <a:t>MTF </a:t>
            </a:r>
            <a:r>
              <a:rPr lang="sk-SK" dirty="0"/>
              <a:t>STU v Trnave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3996"/>
            <a:ext cx="3358056" cy="239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textu 4"/>
          <p:cNvSpPr>
            <a:spLocks noGrp="1"/>
          </p:cNvSpPr>
          <p:nvPr>
            <p:ph type="body" sz="quarter" idx="12"/>
          </p:nvPr>
        </p:nvSpPr>
        <p:spPr>
          <a:xfrm>
            <a:off x="671148" y="3819593"/>
            <a:ext cx="7095314" cy="1916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1" dirty="0" smtClean="0"/>
              <a:t>Zo SF EU</a:t>
            </a:r>
            <a:endParaRPr lang="en-US" sz="1800" b="1" dirty="0"/>
          </a:p>
          <a:p>
            <a:r>
              <a:rPr lang="sk-SK" sz="1800" b="1" dirty="0" smtClean="0"/>
              <a:t>MTF  </a:t>
            </a:r>
            <a:r>
              <a:rPr lang="sk-SK" sz="1800" dirty="0" smtClean="0"/>
              <a:t>bola </a:t>
            </a:r>
            <a:r>
              <a:rPr lang="sk-SK" sz="1800" dirty="0" err="1" smtClean="0"/>
              <a:t>ús</a:t>
            </a:r>
            <a:r>
              <a:rPr lang="en-US" sz="1800" dirty="0" smtClean="0"/>
              <a:t>p</a:t>
            </a:r>
            <a:r>
              <a:rPr lang="sk-SK" sz="1800" dirty="0" err="1" smtClean="0"/>
              <a:t>ešná</a:t>
            </a:r>
            <a:r>
              <a:rPr lang="sk-SK" sz="1800" dirty="0" smtClean="0"/>
              <a:t> v 36 výzvach a v dvoch prioritných osiach SF (</a:t>
            </a:r>
            <a:r>
              <a:rPr lang="sk-SK" sz="1800" dirty="0" err="1"/>
              <a:t>education</a:t>
            </a:r>
            <a:r>
              <a:rPr lang="sk-SK" sz="1800" dirty="0"/>
              <a:t> </a:t>
            </a:r>
            <a:r>
              <a:rPr lang="en-US" sz="1800" dirty="0" smtClean="0"/>
              <a:t>&amp; </a:t>
            </a:r>
            <a:r>
              <a:rPr lang="sk-SK" sz="1800" dirty="0" err="1" smtClean="0"/>
              <a:t>science</a:t>
            </a:r>
            <a:r>
              <a:rPr lang="sk-SK" sz="1800" dirty="0"/>
              <a:t>)</a:t>
            </a:r>
          </a:p>
          <a:p>
            <a:pPr marL="0" indent="0">
              <a:buNone/>
            </a:pPr>
            <a:r>
              <a:rPr lang="sk-SK" sz="1800" dirty="0" smtClean="0"/>
              <a:t>	</a:t>
            </a:r>
            <a:r>
              <a:rPr lang="en-US" sz="1800" dirty="0" smtClean="0"/>
              <a:t>- </a:t>
            </a:r>
            <a:r>
              <a:rPr lang="en-US" sz="1800" dirty="0" err="1"/>
              <a:t>c</a:t>
            </a:r>
            <a:r>
              <a:rPr lang="en-US" sz="1800" dirty="0" err="1" smtClean="0"/>
              <a:t>elkom</a:t>
            </a:r>
            <a:r>
              <a:rPr lang="en-US" sz="1800" dirty="0" smtClean="0"/>
              <a:t> </a:t>
            </a:r>
            <a:r>
              <a:rPr lang="en-US" sz="1800" dirty="0" err="1" smtClean="0"/>
              <a:t>suma</a:t>
            </a:r>
            <a:r>
              <a:rPr lang="en-US" sz="1800" dirty="0" smtClean="0"/>
              <a:t>: </a:t>
            </a:r>
            <a:r>
              <a:rPr lang="en-US" sz="1800" dirty="0"/>
              <a:t>88,5 </a:t>
            </a:r>
            <a:r>
              <a:rPr lang="en-US" sz="1800" dirty="0" err="1" smtClean="0"/>
              <a:t>milion</a:t>
            </a:r>
            <a:r>
              <a:rPr lang="en-US" sz="1800" dirty="0" smtClean="0"/>
              <a:t> </a:t>
            </a:r>
            <a:r>
              <a:rPr lang="en-US" sz="1800" dirty="0"/>
              <a:t>EUR</a:t>
            </a:r>
          </a:p>
          <a:p>
            <a:pPr marL="0" indent="0">
              <a:buNone/>
            </a:pPr>
            <a:r>
              <a:rPr lang="sk-SK" sz="1800" dirty="0" smtClean="0"/>
              <a:t>	- </a:t>
            </a:r>
            <a:r>
              <a:rPr lang="en-US" sz="1800" dirty="0" err="1" smtClean="0"/>
              <a:t>projekt</a:t>
            </a:r>
            <a:r>
              <a:rPr lang="en-US" sz="1800" dirty="0" smtClean="0"/>
              <a:t> </a:t>
            </a:r>
            <a:r>
              <a:rPr lang="sk-SK" sz="1800" b="1" dirty="0" smtClean="0"/>
              <a:t>CAMBO (UVP-VPPT)</a:t>
            </a:r>
            <a:r>
              <a:rPr lang="sk-SK" sz="1800" dirty="0" smtClean="0"/>
              <a:t>: </a:t>
            </a:r>
            <a:r>
              <a:rPr lang="sk-SK" sz="1800" b="1" dirty="0"/>
              <a:t>42,5 </a:t>
            </a:r>
            <a:r>
              <a:rPr lang="sk-SK" sz="1800" b="1" dirty="0" err="1" smtClean="0"/>
              <a:t>milion</a:t>
            </a:r>
            <a:r>
              <a:rPr lang="sk-SK" sz="1800" b="1" dirty="0" smtClean="0"/>
              <a:t> </a:t>
            </a:r>
            <a:r>
              <a:rPr lang="sk-SK" sz="1800" b="1" dirty="0"/>
              <a:t>EUR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997" y="1243996"/>
            <a:ext cx="3933589" cy="24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9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Ionov</a:t>
            </a:r>
            <a:r>
              <a:rPr lang="sk-SK" dirty="0" smtClean="0"/>
              <a:t>é centrum </a:t>
            </a:r>
            <a:r>
              <a:rPr lang="en-US" dirty="0" smtClean="0"/>
              <a:t>&amp; </a:t>
            </a:r>
            <a:r>
              <a:rPr lang="en-US" dirty="0" err="1" smtClean="0"/>
              <a:t>nanotechnol</a:t>
            </a:r>
            <a:r>
              <a:rPr lang="sk-SK" dirty="0" err="1" smtClean="0"/>
              <a:t>ógie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54300" y="1600201"/>
            <a:ext cx="7232499" cy="4337461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sk-SK" sz="2500" dirty="0" smtClean="0"/>
              <a:t>6 </a:t>
            </a:r>
            <a:r>
              <a:rPr lang="sk-SK" sz="2500" dirty="0"/>
              <a:t>MV </a:t>
            </a:r>
            <a:r>
              <a:rPr lang="sk-SK" sz="2500" dirty="0" err="1" smtClean="0"/>
              <a:t>Tandetronu</a:t>
            </a:r>
            <a:r>
              <a:rPr lang="sk-SK" sz="2500" dirty="0" smtClean="0"/>
              <a:t> plus 500 KV </a:t>
            </a:r>
            <a:r>
              <a:rPr lang="sk-SK" sz="2500" dirty="0" err="1" smtClean="0"/>
              <a:t>implantator</a:t>
            </a:r>
            <a:endParaRPr lang="sk-SK" sz="2500" dirty="0"/>
          </a:p>
          <a:p>
            <a:pPr lvl="0"/>
            <a:r>
              <a:rPr lang="en-US" sz="2500" b="1" dirty="0"/>
              <a:t>A 6.0 MV high-current Tandem accelerator system</a:t>
            </a:r>
            <a:endParaRPr lang="sk-SK" sz="2500" dirty="0"/>
          </a:p>
          <a:p>
            <a:pPr lvl="1"/>
            <a:r>
              <a:rPr lang="en-US" sz="2500" dirty="0"/>
              <a:t>A dual ion-source injector system</a:t>
            </a:r>
            <a:endParaRPr lang="sk-SK" sz="2500" dirty="0"/>
          </a:p>
          <a:p>
            <a:pPr lvl="2"/>
            <a:r>
              <a:rPr lang="en-US" sz="2500" dirty="0"/>
              <a:t>A sputtering ion source</a:t>
            </a:r>
            <a:endParaRPr lang="sk-SK" sz="2500" dirty="0"/>
          </a:p>
          <a:p>
            <a:pPr lvl="2"/>
            <a:r>
              <a:rPr lang="en-US" sz="2500" dirty="0"/>
              <a:t>A </a:t>
            </a:r>
            <a:r>
              <a:rPr lang="en-US" sz="2500" dirty="0" err="1"/>
              <a:t>duoplasmatron</a:t>
            </a:r>
            <a:r>
              <a:rPr lang="en-US" sz="2500" dirty="0"/>
              <a:t> ion source</a:t>
            </a:r>
            <a:endParaRPr lang="sk-SK" sz="2500" dirty="0"/>
          </a:p>
          <a:p>
            <a:pPr lvl="1"/>
            <a:r>
              <a:rPr lang="en-US" sz="2500" dirty="0"/>
              <a:t>Low-ripple tandem accelerator with an X-ray radiation suppression system</a:t>
            </a:r>
            <a:endParaRPr lang="sk-SK" sz="2500" dirty="0"/>
          </a:p>
          <a:p>
            <a:pPr lvl="1"/>
            <a:r>
              <a:rPr lang="en-US" sz="2500" dirty="0"/>
              <a:t>Switching magnet</a:t>
            </a:r>
            <a:endParaRPr lang="sk-SK" sz="2500" dirty="0"/>
          </a:p>
          <a:p>
            <a:pPr lvl="1"/>
            <a:r>
              <a:rPr lang="en-US" sz="2500" dirty="0"/>
              <a:t>Beam line for ion implantation with a dedicated ion-implantation target station (substrate diameter up to 100 mm)</a:t>
            </a:r>
            <a:endParaRPr lang="sk-SK" sz="2500" dirty="0"/>
          </a:p>
          <a:p>
            <a:pPr lvl="1"/>
            <a:r>
              <a:rPr lang="en-US" sz="2500" dirty="0"/>
              <a:t>Beam line for ion beam analysis with a dedicated ion beam analysis target station</a:t>
            </a:r>
            <a:endParaRPr lang="sk-SK" sz="2500" dirty="0"/>
          </a:p>
          <a:p>
            <a:pPr lvl="2"/>
            <a:r>
              <a:rPr lang="en-US" sz="2500" dirty="0"/>
              <a:t>RBS set-up with channeling</a:t>
            </a:r>
            <a:endParaRPr lang="sk-SK" sz="2500" dirty="0"/>
          </a:p>
          <a:p>
            <a:pPr lvl="2"/>
            <a:r>
              <a:rPr lang="en-US" sz="2500" dirty="0"/>
              <a:t>PIXE set-up</a:t>
            </a:r>
            <a:endParaRPr lang="sk-SK" sz="2500" dirty="0"/>
          </a:p>
          <a:p>
            <a:pPr lvl="2"/>
            <a:r>
              <a:rPr lang="en-US" sz="2500" dirty="0"/>
              <a:t>ERDA set-up</a:t>
            </a:r>
            <a:endParaRPr lang="sk-SK" sz="2500" dirty="0"/>
          </a:p>
          <a:p>
            <a:pPr lvl="0"/>
            <a:r>
              <a:rPr lang="en-US" sz="2500" b="1" dirty="0"/>
              <a:t>A 500 kV air-insulated accelerator system</a:t>
            </a:r>
            <a:endParaRPr lang="sk-SK" sz="2500" dirty="0"/>
          </a:p>
          <a:p>
            <a:pPr lvl="1"/>
            <a:r>
              <a:rPr lang="en-US" sz="2500" dirty="0"/>
              <a:t>Beam line and a dedicated target station for ion implantation</a:t>
            </a:r>
            <a:endParaRPr lang="sk-SK" sz="2500" dirty="0"/>
          </a:p>
          <a:p>
            <a:pPr lvl="2"/>
            <a:r>
              <a:rPr lang="en-US" sz="2500" dirty="0"/>
              <a:t>Target holder with heating / cooling option</a:t>
            </a:r>
            <a:endParaRPr lang="sk-SK" sz="2500" dirty="0"/>
          </a:p>
          <a:p>
            <a:pPr lvl="2"/>
            <a:r>
              <a:rPr lang="en-US" sz="2500" dirty="0"/>
              <a:t>Un-cooled carousel for one wafer size of choice up to 150 mm</a:t>
            </a:r>
            <a:endParaRPr lang="sk-SK" sz="2500" dirty="0"/>
          </a:p>
          <a:p>
            <a:pPr lvl="0"/>
            <a:r>
              <a:rPr lang="en-US" sz="2500" b="1" dirty="0"/>
              <a:t>A DC pulsed magnetron sputtering system</a:t>
            </a:r>
            <a:endParaRPr lang="sk-SK" sz="2500" dirty="0"/>
          </a:p>
          <a:p>
            <a:pPr lvl="0"/>
            <a:r>
              <a:rPr lang="en-US" sz="2500" b="1" dirty="0"/>
              <a:t>An RF sputtering system with substrate </a:t>
            </a:r>
            <a:r>
              <a:rPr lang="en-US" sz="2500" b="1" dirty="0" smtClean="0"/>
              <a:t>bias</a:t>
            </a:r>
            <a:endParaRPr lang="sk-SK" sz="2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606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n-US" dirty="0" smtClean="0"/>
              <a:t>VPPT – </a:t>
            </a:r>
            <a:r>
              <a:rPr lang="sk-SK" dirty="0" smtClean="0"/>
              <a:t>organizačná schéma </a:t>
            </a:r>
            <a:endParaRPr lang="sk-SK" dirty="0"/>
          </a:p>
        </p:txBody>
      </p:sp>
      <p:cxnSp>
        <p:nvCxnSpPr>
          <p:cNvPr id="23" name="Rovná spojnica 22"/>
          <p:cNvCxnSpPr/>
          <p:nvPr/>
        </p:nvCxnSpPr>
        <p:spPr>
          <a:xfrm>
            <a:off x="6060325" y="4581128"/>
            <a:ext cx="1077505" cy="0"/>
          </a:xfrm>
          <a:prstGeom prst="line">
            <a:avLst/>
          </a:prstGeom>
          <a:noFill/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cxnSp>
      <p:cxnSp>
        <p:nvCxnSpPr>
          <p:cNvPr id="25" name="Rovná spojnica 24"/>
          <p:cNvCxnSpPr/>
          <p:nvPr/>
        </p:nvCxnSpPr>
        <p:spPr>
          <a:xfrm>
            <a:off x="7092280" y="4556269"/>
            <a:ext cx="0" cy="250575"/>
          </a:xfrm>
          <a:prstGeom prst="line">
            <a:avLst/>
          </a:prstGeom>
          <a:noFill/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cxnSp>
      <p:grpSp>
        <p:nvGrpSpPr>
          <p:cNvPr id="6" name="Skupina 5"/>
          <p:cNvGrpSpPr/>
          <p:nvPr/>
        </p:nvGrpSpPr>
        <p:grpSpPr>
          <a:xfrm>
            <a:off x="59261" y="1700808"/>
            <a:ext cx="7884189" cy="4220845"/>
            <a:chOff x="59261" y="1700808"/>
            <a:chExt cx="7884189" cy="4220845"/>
          </a:xfrm>
        </p:grpSpPr>
        <p:grpSp>
          <p:nvGrpSpPr>
            <p:cNvPr id="5" name="Skupina 4"/>
            <p:cNvGrpSpPr/>
            <p:nvPr/>
          </p:nvGrpSpPr>
          <p:grpSpPr>
            <a:xfrm>
              <a:off x="1312450" y="1700808"/>
              <a:ext cx="6631000" cy="4220845"/>
              <a:chOff x="1283970" y="1318577"/>
              <a:chExt cx="6631000" cy="4220845"/>
            </a:xfrm>
          </p:grpSpPr>
          <p:graphicFrame>
            <p:nvGraphicFramePr>
              <p:cNvPr id="7" name="Diagram 6"/>
              <p:cNvGraphicFramePr/>
              <p:nvPr>
                <p:extLst>
                  <p:ext uri="{D42A27DB-BD31-4B8C-83A1-F6EECF244321}">
                    <p14:modId xmlns:p14="http://schemas.microsoft.com/office/powerpoint/2010/main" val="4263895796"/>
                  </p:ext>
                </p:extLst>
              </p:nvPr>
            </p:nvGraphicFramePr>
            <p:xfrm>
              <a:off x="1283970" y="1318577"/>
              <a:ext cx="6576060" cy="422084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pSp>
            <p:nvGrpSpPr>
              <p:cNvPr id="8" name="Skupina 7"/>
              <p:cNvGrpSpPr/>
              <p:nvPr/>
            </p:nvGrpSpPr>
            <p:grpSpPr>
              <a:xfrm>
                <a:off x="5213878" y="4421916"/>
                <a:ext cx="1356720" cy="979184"/>
                <a:chOff x="5213878" y="4452155"/>
                <a:chExt cx="1356720" cy="979184"/>
              </a:xfrm>
            </p:grpSpPr>
            <p:sp>
              <p:nvSpPr>
                <p:cNvPr id="9" name="Zaoblený obdĺžnik 8"/>
                <p:cNvSpPr/>
                <p:nvPr/>
              </p:nvSpPr>
              <p:spPr>
                <a:xfrm>
                  <a:off x="5213878" y="4452155"/>
                  <a:ext cx="1105375" cy="701913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BBB59">
                    <a:hueOff val="0"/>
                    <a:satOff val="0"/>
                    <a:lumOff val="0"/>
                    <a:alphaOff val="0"/>
                  </a:srgbClr>
                </a:solidFill>
                <a:ln w="254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</a:ln>
                <a:effectLst/>
              </p:spPr>
            </p:sp>
            <p:grpSp>
              <p:nvGrpSpPr>
                <p:cNvPr id="10" name="Skupina 12"/>
                <p:cNvGrpSpPr/>
                <p:nvPr/>
              </p:nvGrpSpPr>
              <p:grpSpPr>
                <a:xfrm>
                  <a:off x="5290386" y="4618405"/>
                  <a:ext cx="1280212" cy="812934"/>
                  <a:chOff x="4567312" y="3022556"/>
                  <a:chExt cx="1280212" cy="812934"/>
                </a:xfrm>
              </p:grpSpPr>
              <p:sp>
                <p:nvSpPr>
                  <p:cNvPr id="12" name="Zaoblený obdĺžnik 11"/>
                  <p:cNvSpPr/>
                  <p:nvPr/>
                </p:nvSpPr>
                <p:spPr>
                  <a:xfrm>
                    <a:off x="4567312" y="3022556"/>
                    <a:ext cx="1280212" cy="812934"/>
                  </a:xfrm>
                  <a:prstGeom prst="roundRect">
                    <a:avLst>
                      <a:gd name="adj" fmla="val 10000"/>
                    </a:avLst>
                  </a:prstGeom>
                  <a:ln>
                    <a:solidFill>
                      <a:srgbClr val="9BBB59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3" name="Zaoblený obdĺžnik 4"/>
                  <p:cNvSpPr/>
                  <p:nvPr/>
                </p:nvSpPr>
                <p:spPr>
                  <a:xfrm>
                    <a:off x="4591122" y="3046366"/>
                    <a:ext cx="1232592" cy="765314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45720" tIns="45720" rIns="45720" bIns="45720" numCol="1" spcCol="1270" anchor="ctr" anchorCtr="0">
                    <a:noAutofit/>
                  </a:bodyPr>
                  <a:lstStyle/>
                  <a:p>
                    <a:pPr lvl="0" algn="ctr" defTabSz="5334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sk-SK" sz="1200" kern="1200" dirty="0"/>
                      <a:t>Centrum excelentnosti výrobných technológií</a:t>
                    </a:r>
                  </a:p>
                </p:txBody>
              </p:sp>
            </p:grpSp>
          </p:grpSp>
          <p:grpSp>
            <p:nvGrpSpPr>
              <p:cNvPr id="14" name="Skupina 13"/>
              <p:cNvGrpSpPr/>
              <p:nvPr/>
            </p:nvGrpSpPr>
            <p:grpSpPr>
              <a:xfrm>
                <a:off x="6035020" y="2942615"/>
                <a:ext cx="1879950" cy="2461182"/>
                <a:chOff x="6035020" y="2972854"/>
                <a:chExt cx="1879950" cy="2461182"/>
              </a:xfrm>
            </p:grpSpPr>
            <p:sp>
              <p:nvSpPr>
                <p:cNvPr id="15" name="Zaoblený obdĺžnik 14"/>
                <p:cNvSpPr/>
                <p:nvPr/>
              </p:nvSpPr>
              <p:spPr>
                <a:xfrm>
                  <a:off x="6558250" y="4454852"/>
                  <a:ext cx="1105375" cy="701913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BBB59">
                    <a:hueOff val="0"/>
                    <a:satOff val="0"/>
                    <a:lumOff val="0"/>
                    <a:alphaOff val="0"/>
                  </a:srgbClr>
                </a:solidFill>
                <a:ln w="25400" cap="flat" cmpd="sng" algn="ctr">
                  <a:solidFill>
                    <a:sysClr val="window" lastClr="FFFFFF">
                      <a:hueOff val="0"/>
                      <a:satOff val="0"/>
                      <a:lumOff val="0"/>
                      <a:alphaOff val="0"/>
                    </a:sysClr>
                  </a:solidFill>
                  <a:prstDash val="solid"/>
                </a:ln>
                <a:effectLst/>
              </p:spPr>
            </p:sp>
            <p:grpSp>
              <p:nvGrpSpPr>
                <p:cNvPr id="16" name="Skupina 8"/>
                <p:cNvGrpSpPr/>
                <p:nvPr/>
              </p:nvGrpSpPr>
              <p:grpSpPr>
                <a:xfrm>
                  <a:off x="6634758" y="4621102"/>
                  <a:ext cx="1280212" cy="812934"/>
                  <a:chOff x="3518793" y="3025253"/>
                  <a:chExt cx="1280212" cy="812934"/>
                </a:xfrm>
              </p:grpSpPr>
              <p:sp>
                <p:nvSpPr>
                  <p:cNvPr id="18" name="Zaoblený obdĺžnik 9"/>
                  <p:cNvSpPr/>
                  <p:nvPr/>
                </p:nvSpPr>
                <p:spPr>
                  <a:xfrm>
                    <a:off x="3518793" y="3025253"/>
                    <a:ext cx="1280212" cy="812934"/>
                  </a:xfrm>
                  <a:prstGeom prst="roundRect">
                    <a:avLst>
                      <a:gd name="adj" fmla="val 10000"/>
                    </a:avLst>
                  </a:prstGeom>
                  <a:ln>
                    <a:solidFill>
                      <a:srgbClr val="9BBB59"/>
                    </a:solidFill>
                  </a:ln>
                </p:spPr>
                <p:style>
                  <a:lnRef idx="2">
                    <a:scrgbClr r="0" g="0" b="0"/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9" name="Zaoblený obdĺžnik 4"/>
                  <p:cNvSpPr/>
                  <p:nvPr/>
                </p:nvSpPr>
                <p:spPr>
                  <a:xfrm>
                    <a:off x="3542603" y="3049063"/>
                    <a:ext cx="1232592" cy="765314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45720" tIns="45720" rIns="45720" bIns="45720" numCol="1" spcCol="1270" anchor="ctr" anchorCtr="0">
                    <a:noAutofit/>
                  </a:bodyPr>
                  <a:lstStyle/>
                  <a:p>
                    <a:pPr lvl="0" algn="ctr"/>
                    <a:r>
                      <a:rPr lang="sk-SK" sz="1200" dirty="0" smtClean="0"/>
                      <a:t>Centrum excelentnosti materiálového výskumu</a:t>
                    </a:r>
                    <a:endParaRPr lang="sk-SK" sz="1200" dirty="0"/>
                  </a:p>
                </p:txBody>
              </p:sp>
            </p:grpSp>
            <p:cxnSp>
              <p:nvCxnSpPr>
                <p:cNvPr id="17" name="Rovná spojnica 16"/>
                <p:cNvCxnSpPr/>
                <p:nvPr/>
              </p:nvCxnSpPr>
              <p:spPr>
                <a:xfrm>
                  <a:off x="6035020" y="2972854"/>
                  <a:ext cx="0" cy="148199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9BBB59">
                      <a:hueOff val="0"/>
                      <a:satOff val="0"/>
                      <a:lumOff val="0"/>
                      <a:alphaOff val="0"/>
                    </a:srgbClr>
                  </a:solidFill>
                  <a:prstDash val="solid"/>
                </a:ln>
                <a:effectLst/>
              </p:spPr>
            </p:cxnSp>
          </p:grpSp>
          <p:cxnSp>
            <p:nvCxnSpPr>
              <p:cNvPr id="20" name="Rovná spojnica 19"/>
              <p:cNvCxnSpPr/>
              <p:nvPr/>
            </p:nvCxnSpPr>
            <p:spPr>
              <a:xfrm>
                <a:off x="3574473" y="2545690"/>
                <a:ext cx="1279019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Zaoblený obdĺžnik 20"/>
            <p:cNvSpPr/>
            <p:nvPr/>
          </p:nvSpPr>
          <p:spPr>
            <a:xfrm>
              <a:off x="59261" y="4595327"/>
              <a:ext cx="1082256" cy="6872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2" name="Skupina 21"/>
            <p:cNvGrpSpPr/>
            <p:nvPr/>
          </p:nvGrpSpPr>
          <p:grpSpPr>
            <a:xfrm>
              <a:off x="179512" y="4709565"/>
              <a:ext cx="1082256" cy="687232"/>
              <a:chOff x="120630" y="3035489"/>
              <a:chExt cx="1082256" cy="687232"/>
            </a:xfrm>
          </p:grpSpPr>
          <p:sp>
            <p:nvSpPr>
              <p:cNvPr id="24" name="Zaoblený obdĺžnik 23"/>
              <p:cNvSpPr/>
              <p:nvPr/>
            </p:nvSpPr>
            <p:spPr>
              <a:xfrm>
                <a:off x="120630" y="3035489"/>
                <a:ext cx="1082256" cy="68723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Zaoblený obdĺžnik 5"/>
              <p:cNvSpPr/>
              <p:nvPr/>
            </p:nvSpPr>
            <p:spPr>
              <a:xfrm>
                <a:off x="140758" y="3055617"/>
                <a:ext cx="1042000" cy="6469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k-SK" sz="1100" kern="1200" dirty="0" smtClean="0"/>
                  <a:t>Referát </a:t>
                </a:r>
                <a:r>
                  <a:rPr lang="en-US" sz="1100" kern="1200" dirty="0" err="1" smtClean="0"/>
                  <a:t>projektov</a:t>
                </a:r>
                <a:r>
                  <a:rPr lang="sk-SK" sz="1100" kern="1200" dirty="0" err="1" smtClean="0"/>
                  <a:t>ého</a:t>
                </a:r>
                <a:r>
                  <a:rPr lang="sk-SK" sz="1100" kern="1200" dirty="0" smtClean="0"/>
                  <a:t> riadenia</a:t>
                </a:r>
                <a:endParaRPr lang="sk-SK" sz="1100" kern="1200" dirty="0"/>
              </a:p>
            </p:txBody>
          </p:sp>
        </p:grpSp>
        <p:cxnSp>
          <p:nvCxnSpPr>
            <p:cNvPr id="27" name="Rovná spojnica 26"/>
            <p:cNvCxnSpPr/>
            <p:nvPr/>
          </p:nvCxnSpPr>
          <p:spPr>
            <a:xfrm>
              <a:off x="600389" y="4509120"/>
              <a:ext cx="1307315" cy="0"/>
            </a:xfrm>
            <a:prstGeom prst="line">
              <a:avLst/>
            </a:prstGeom>
            <a:noFill/>
            <a:ln w="25400" cap="flat" cmpd="sng" algn="ctr">
              <a:solidFill>
                <a:srgbClr val="9BBB59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cxnSp>
      </p:grpSp>
      <p:cxnSp>
        <p:nvCxnSpPr>
          <p:cNvPr id="28" name="Rovná spojnica 27"/>
          <p:cNvCxnSpPr/>
          <p:nvPr/>
        </p:nvCxnSpPr>
        <p:spPr>
          <a:xfrm>
            <a:off x="600389" y="4490391"/>
            <a:ext cx="0" cy="125288"/>
          </a:xfrm>
          <a:prstGeom prst="line">
            <a:avLst/>
          </a:prstGeom>
          <a:noFill/>
          <a:ln w="25400" cap="flat" cmpd="sng" algn="ctr"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25899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838"/>
            <a:ext cx="8229600" cy="1143000"/>
          </a:xfrm>
        </p:spPr>
        <p:txBody>
          <a:bodyPr/>
          <a:lstStyle/>
          <a:p>
            <a:r>
              <a:rPr lang="sk-SK" dirty="0" smtClean="0"/>
              <a:t>VPPT – </a:t>
            </a:r>
            <a:r>
              <a:rPr lang="en-US" dirty="0" smtClean="0"/>
              <a:t>expertise</a:t>
            </a:r>
            <a:r>
              <a:rPr lang="sk-SK" dirty="0" smtClean="0"/>
              <a:t> </a:t>
            </a:r>
            <a:r>
              <a:rPr lang="sk-SK" dirty="0" err="1" smtClean="0"/>
              <a:t>area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457201" y="1111885"/>
            <a:ext cx="73923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materiálové technológie, </a:t>
            </a:r>
            <a:r>
              <a:rPr lang="sk-SK" dirty="0" err="1"/>
              <a:t>nanotechnológie</a:t>
            </a:r>
            <a:r>
              <a:rPr lang="sk-SK" dirty="0"/>
              <a:t> a </a:t>
            </a:r>
            <a:r>
              <a:rPr lang="sk-SK" dirty="0" err="1"/>
              <a:t>nanovedy</a:t>
            </a:r>
            <a:r>
              <a:rPr lang="sk-SK" dirty="0"/>
              <a:t>, jadrové štiepenie, jadrová fúzia, vodíkové a palivové články, rádioaktívne odpady,  zmena klímy a výskum uhlíkového cyklu, radiačná ochrana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kvantová chémia, </a:t>
            </a:r>
            <a:r>
              <a:rPr lang="sk-SK" dirty="0" err="1"/>
              <a:t>benchmarking</a:t>
            </a:r>
            <a:r>
              <a:rPr lang="sk-SK" dirty="0"/>
              <a:t>, </a:t>
            </a:r>
            <a:r>
              <a:rPr lang="sk-SK" dirty="0" err="1"/>
              <a:t>ab</a:t>
            </a:r>
            <a:r>
              <a:rPr lang="sk-SK" dirty="0"/>
              <a:t> </a:t>
            </a:r>
            <a:r>
              <a:rPr lang="sk-SK" dirty="0" err="1"/>
              <a:t>initio</a:t>
            </a:r>
            <a:r>
              <a:rPr lang="sk-SK" dirty="0"/>
              <a:t>, simulácie a modelovanie, matematické modely a reprezentácie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umelá inteligencia, strojové učenie,  interakcia človek - robot , robotika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automatizácia a inžinierstvo riadenia v priemysle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aplikovaná informatika v iných odvetviach (napr. v medicíne)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big </a:t>
            </a:r>
            <a:r>
              <a:rPr lang="sk-SK" dirty="0" err="1"/>
              <a:t>data</a:t>
            </a:r>
            <a:r>
              <a:rPr lang="sk-SK" dirty="0"/>
              <a:t>,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intelligence</a:t>
            </a:r>
            <a:r>
              <a:rPr lang="sk-SK" dirty="0"/>
              <a:t>,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mining</a:t>
            </a:r>
            <a:r>
              <a:rPr lang="sk-SK" dirty="0"/>
              <a:t>, získavanie </a:t>
            </a:r>
            <a:r>
              <a:rPr lang="sk-SK" dirty="0" smtClean="0"/>
              <a:t>znalostí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Vývoj expertných systémov</a:t>
            </a:r>
            <a:endParaRPr lang="sk-S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mikroelektronika a vývoj </a:t>
            </a:r>
            <a:r>
              <a:rPr lang="sk-SK" dirty="0" smtClean="0"/>
              <a:t>hardvéru, </a:t>
            </a:r>
            <a:r>
              <a:rPr lang="sk-SK" dirty="0" err="1" smtClean="0"/>
              <a:t>prototypovanie</a:t>
            </a:r>
            <a:r>
              <a:rPr lang="sk-SK" dirty="0" smtClean="0"/>
              <a:t>, </a:t>
            </a:r>
            <a:r>
              <a:rPr lang="sk-SK" dirty="0"/>
              <a:t>mikročipy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Technológia senzorov, pneumatické systémy a pohony, riadiace a kontrolné systémy, priemyselné komunikačné technológie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vývoj softvéru (GIS, telemetrické systémy, Distribuované riadiace systémy</a:t>
            </a:r>
            <a:r>
              <a:rPr lang="sk-SK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Simulácia a optimalizácia procesov</a:t>
            </a:r>
            <a:r>
              <a:rPr lang="en-US" dirty="0" smtClean="0"/>
              <a:t>, </a:t>
            </a:r>
            <a:r>
              <a:rPr lang="sk-SK" dirty="0" smtClean="0"/>
              <a:t>Matematická reprezentácia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1872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</a:t>
            </a:r>
            <a:r>
              <a:rPr lang="sk-SK" dirty="0"/>
              <a:t> </a:t>
            </a:r>
            <a:r>
              <a:rPr lang="sk-SK" dirty="0" err="1" smtClean="0"/>
              <a:t>projects</a:t>
            </a:r>
            <a:r>
              <a:rPr lang="sk-SK" dirty="0" smtClean="0"/>
              <a:t> </a:t>
            </a:r>
            <a:r>
              <a:rPr lang="en-US" dirty="0" smtClean="0"/>
              <a:t>- submitted proposals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>
          <a:noFill/>
        </p:spPr>
        <p:txBody>
          <a:bodyPr>
            <a:normAutofit fontScale="62500" lnSpcReduction="20000"/>
          </a:bodyPr>
          <a:lstStyle/>
          <a:p>
            <a:pPr marL="0" lvl="1" indent="0">
              <a:buNone/>
            </a:pPr>
            <a:r>
              <a:rPr lang="en-US" sz="2600" b="1" dirty="0" smtClean="0"/>
              <a:t>ICT 23 - Robotics - [</a:t>
            </a:r>
            <a:r>
              <a:rPr lang="en-US" sz="2600" b="1" dirty="0" err="1" smtClean="0"/>
              <a:t>i-CogBot</a:t>
            </a:r>
            <a:r>
              <a:rPr lang="en-US" sz="2600" b="1" dirty="0" smtClean="0"/>
              <a:t>] – Improving cognitive skills of the industrial robots</a:t>
            </a:r>
          </a:p>
          <a:p>
            <a:pPr marL="685800" lvl="2" indent="-285750">
              <a:buFontTx/>
              <a:buChar char="-"/>
            </a:pPr>
            <a:endParaRPr lang="en-US" dirty="0"/>
          </a:p>
          <a:p>
            <a:pPr marL="685800" lvl="2" indent="-285750"/>
            <a:r>
              <a:rPr lang="en-US" sz="2200" dirty="0"/>
              <a:t>Framework to support a cognitive architecture for an industrial robot</a:t>
            </a:r>
          </a:p>
          <a:p>
            <a:pPr marL="685800" lvl="2" indent="-285750"/>
            <a:r>
              <a:rPr lang="en-GB" sz="2200" dirty="0"/>
              <a:t>Object detection and manipulation</a:t>
            </a:r>
            <a:endParaRPr lang="en-US" sz="2200" dirty="0"/>
          </a:p>
          <a:p>
            <a:pPr marL="685800" lvl="2" indent="-285750"/>
            <a:r>
              <a:rPr lang="en-GB" sz="2200" dirty="0"/>
              <a:t>Object modelling, spatial cognition, automatic obstacle detection</a:t>
            </a:r>
          </a:p>
          <a:p>
            <a:pPr marL="685800" lvl="2" indent="-285750"/>
            <a:r>
              <a:rPr lang="en-US" sz="2200" dirty="0"/>
              <a:t>Planning system of action, sensing and learning</a:t>
            </a:r>
          </a:p>
          <a:p>
            <a:pPr marL="685800" lvl="2" indent="-285750"/>
            <a:r>
              <a:rPr lang="en-GB" sz="2200" dirty="0"/>
              <a:t>Learning of cross-technique concepts</a:t>
            </a:r>
            <a:endParaRPr lang="sk-SK" sz="2200" dirty="0"/>
          </a:p>
          <a:p>
            <a:pPr marL="685800" lvl="2" indent="-285750"/>
            <a:r>
              <a:rPr lang="en-US" sz="2200" dirty="0"/>
              <a:t>Hardware and software architecture </a:t>
            </a:r>
            <a:r>
              <a:rPr lang="en-US" sz="2200" dirty="0" smtClean="0"/>
              <a:t>integration</a:t>
            </a:r>
          </a:p>
          <a:p>
            <a:pPr marL="685800" lvl="2" indent="-285750"/>
            <a:endParaRPr lang="en-US" sz="2100" dirty="0" smtClean="0"/>
          </a:p>
          <a:p>
            <a:pPr marL="0" lvl="1" indent="0">
              <a:buNone/>
            </a:pPr>
            <a:r>
              <a:rPr lang="en-US" sz="2600" b="1" dirty="0"/>
              <a:t>ICT 17 -  [ </a:t>
            </a:r>
            <a:r>
              <a:rPr lang="en-US" sz="2600" b="1" dirty="0" err="1"/>
              <a:t>EuroLangNet</a:t>
            </a:r>
            <a:r>
              <a:rPr lang="en-US" sz="2600" b="1" dirty="0"/>
              <a:t> 21+3 ] European network 21+3 for HLT </a:t>
            </a:r>
            <a:r>
              <a:rPr lang="en-US" sz="2600" b="1" dirty="0" err="1"/>
              <a:t>suport</a:t>
            </a:r>
            <a:r>
              <a:rPr lang="en-US" sz="2600" b="1" dirty="0"/>
              <a:t> of Multilingual Knowledge Based Processes  </a:t>
            </a:r>
            <a:endParaRPr lang="en-US" sz="2600" b="1" dirty="0" smtClean="0"/>
          </a:p>
          <a:p>
            <a:pPr marL="0" lvl="1" indent="0">
              <a:buNone/>
            </a:pPr>
            <a:endParaRPr lang="sk-SK" sz="2200" dirty="0"/>
          </a:p>
          <a:p>
            <a:pPr marL="685800" lvl="2" indent="-285750"/>
            <a:r>
              <a:rPr lang="sk-SK" sz="2200" dirty="0" err="1"/>
              <a:t>Modelling</a:t>
            </a:r>
            <a:r>
              <a:rPr lang="sk-SK" sz="2200" dirty="0"/>
              <a:t> / </a:t>
            </a:r>
            <a:r>
              <a:rPr lang="sk-SK" sz="2200" dirty="0" err="1"/>
              <a:t>modifying</a:t>
            </a:r>
            <a:r>
              <a:rPr lang="sk-SK" sz="2200" dirty="0"/>
              <a:t> </a:t>
            </a:r>
            <a:r>
              <a:rPr lang="sk-SK" sz="2200" dirty="0" err="1"/>
              <a:t>processes</a:t>
            </a:r>
            <a:r>
              <a:rPr lang="sk-SK" sz="2200" dirty="0"/>
              <a:t> </a:t>
            </a:r>
            <a:r>
              <a:rPr lang="sk-SK" sz="2200" dirty="0" err="1"/>
              <a:t>using</a:t>
            </a:r>
            <a:r>
              <a:rPr lang="sk-SK" sz="2200" dirty="0"/>
              <a:t> </a:t>
            </a:r>
            <a:r>
              <a:rPr lang="sk-SK" sz="2200" dirty="0" err="1"/>
              <a:t>multilingual</a:t>
            </a:r>
            <a:r>
              <a:rPr lang="sk-SK" sz="2200" dirty="0"/>
              <a:t> </a:t>
            </a:r>
            <a:r>
              <a:rPr lang="sk-SK" sz="2200" dirty="0" err="1"/>
              <a:t>knowledge</a:t>
            </a:r>
            <a:r>
              <a:rPr lang="sk-SK" sz="2200" dirty="0"/>
              <a:t> to </a:t>
            </a:r>
            <a:r>
              <a:rPr lang="sk-SK" sz="2200" dirty="0" err="1"/>
              <a:t>be</a:t>
            </a:r>
            <a:r>
              <a:rPr lang="sk-SK" sz="2200" dirty="0"/>
              <a:t> </a:t>
            </a:r>
            <a:r>
              <a:rPr lang="sk-SK" sz="2200" dirty="0" err="1"/>
              <a:t>suitable</a:t>
            </a:r>
            <a:r>
              <a:rPr lang="sk-SK" sz="2200" dirty="0"/>
              <a:t> </a:t>
            </a:r>
            <a:r>
              <a:rPr lang="sk-SK" sz="2200" dirty="0" err="1"/>
              <a:t>for</a:t>
            </a:r>
            <a:r>
              <a:rPr lang="sk-SK" sz="2200" dirty="0"/>
              <a:t> </a:t>
            </a:r>
            <a:r>
              <a:rPr lang="sk-SK" sz="2200" dirty="0" err="1"/>
              <a:t>automation</a:t>
            </a:r>
            <a:endParaRPr lang="en-US" sz="2200" dirty="0"/>
          </a:p>
          <a:p>
            <a:pPr marL="685800" lvl="2" indent="-285750"/>
            <a:r>
              <a:rPr lang="en-US" sz="2200" dirty="0"/>
              <a:t>C</a:t>
            </a:r>
            <a:r>
              <a:rPr lang="sk-SK" sz="2200" dirty="0" err="1"/>
              <a:t>ase</a:t>
            </a:r>
            <a:r>
              <a:rPr lang="sk-SK" sz="2200" dirty="0"/>
              <a:t> </a:t>
            </a:r>
            <a:r>
              <a:rPr lang="sk-SK" sz="2200" dirty="0" err="1"/>
              <a:t>studies</a:t>
            </a:r>
            <a:r>
              <a:rPr lang="sk-SK" sz="2200" dirty="0"/>
              <a:t>/</a:t>
            </a:r>
            <a:r>
              <a:rPr lang="sk-SK" sz="2200" dirty="0" err="1"/>
              <a:t>Modelling</a:t>
            </a:r>
            <a:r>
              <a:rPr lang="sk-SK" sz="2200" dirty="0"/>
              <a:t>/</a:t>
            </a:r>
            <a:r>
              <a:rPr lang="sk-SK" sz="2200" dirty="0" err="1"/>
              <a:t>Testing</a:t>
            </a:r>
            <a:r>
              <a:rPr lang="sk-SK" sz="2200" dirty="0"/>
              <a:t> </a:t>
            </a:r>
            <a:r>
              <a:rPr lang="sk-SK" sz="2200" dirty="0" err="1"/>
              <a:t>Informatics</a:t>
            </a:r>
            <a:r>
              <a:rPr lang="sk-SK" sz="2200" dirty="0"/>
              <a:t> </a:t>
            </a:r>
            <a:r>
              <a:rPr lang="sk-SK" sz="2200" dirty="0" err="1"/>
              <a:t>Tools</a:t>
            </a:r>
            <a:r>
              <a:rPr lang="sk-SK" sz="2200" dirty="0"/>
              <a:t> and </a:t>
            </a:r>
            <a:r>
              <a:rPr lang="sk-SK" sz="2200" dirty="0" err="1"/>
              <a:t>Applications</a:t>
            </a:r>
            <a:r>
              <a:rPr lang="sk-SK" sz="2200" dirty="0"/>
              <a:t> </a:t>
            </a:r>
            <a:r>
              <a:rPr lang="sk-SK" sz="2200" dirty="0" err="1"/>
              <a:t>for</a:t>
            </a:r>
            <a:r>
              <a:rPr lang="sk-SK" sz="2200" dirty="0"/>
              <a:t> MT&amp;LR (HLT in </a:t>
            </a:r>
            <a:r>
              <a:rPr lang="sk-SK" sz="2200" dirty="0" err="1"/>
              <a:t>general</a:t>
            </a:r>
            <a:r>
              <a:rPr lang="sk-SK" sz="2200" dirty="0"/>
              <a:t>)</a:t>
            </a:r>
            <a:endParaRPr lang="en-US" sz="2200" dirty="0"/>
          </a:p>
          <a:p>
            <a:pPr marL="685800" lvl="2" indent="-285750"/>
            <a:r>
              <a:rPr lang="sk-SK" sz="2200" dirty="0" err="1"/>
              <a:t>Automation</a:t>
            </a:r>
            <a:r>
              <a:rPr lang="sk-SK" sz="2200" dirty="0"/>
              <a:t> </a:t>
            </a:r>
            <a:r>
              <a:rPr lang="sk-SK" sz="2200" dirty="0" err="1"/>
              <a:t>of</a:t>
            </a:r>
            <a:r>
              <a:rPr lang="sk-SK" sz="2200" dirty="0"/>
              <a:t> </a:t>
            </a:r>
            <a:r>
              <a:rPr lang="sk-SK" sz="2200" dirty="0" err="1"/>
              <a:t>Multilingual</a:t>
            </a:r>
            <a:r>
              <a:rPr lang="sk-SK" sz="2200" dirty="0"/>
              <a:t> </a:t>
            </a:r>
            <a:r>
              <a:rPr lang="sk-SK" sz="2200" dirty="0" err="1"/>
              <a:t>Knowledge</a:t>
            </a:r>
            <a:r>
              <a:rPr lang="sk-SK" sz="2200" dirty="0"/>
              <a:t> </a:t>
            </a:r>
            <a:r>
              <a:rPr lang="sk-SK" sz="2200" dirty="0" err="1"/>
              <a:t>Based</a:t>
            </a:r>
            <a:r>
              <a:rPr lang="sk-SK" sz="2200" dirty="0"/>
              <a:t> </a:t>
            </a:r>
            <a:r>
              <a:rPr lang="sk-SK" sz="2200" dirty="0" err="1"/>
              <a:t>Processes</a:t>
            </a:r>
            <a:r>
              <a:rPr lang="sk-SK" sz="2200" dirty="0"/>
              <a:t> in </a:t>
            </a:r>
            <a:r>
              <a:rPr lang="sk-SK" sz="2200" dirty="0" err="1"/>
              <a:t>Natural</a:t>
            </a:r>
            <a:r>
              <a:rPr lang="sk-SK" sz="2200" dirty="0"/>
              <a:t> </a:t>
            </a:r>
            <a:r>
              <a:rPr lang="sk-SK" sz="2200" dirty="0" err="1"/>
              <a:t>Language</a:t>
            </a:r>
            <a:r>
              <a:rPr lang="sk-SK" sz="2200" dirty="0"/>
              <a:t> (MT&amp;LR)</a:t>
            </a:r>
            <a:endParaRPr lang="en-US" sz="2200" dirty="0"/>
          </a:p>
          <a:p>
            <a:pPr marL="685800" lvl="2" indent="-285750"/>
            <a:r>
              <a:rPr lang="sk-SK" sz="2200" dirty="0" err="1"/>
              <a:t>Multilingual</a:t>
            </a:r>
            <a:r>
              <a:rPr lang="sk-SK" sz="2200" dirty="0"/>
              <a:t> </a:t>
            </a:r>
            <a:r>
              <a:rPr lang="sk-SK" sz="2200" dirty="0" err="1"/>
              <a:t>Benchmarking</a:t>
            </a:r>
            <a:r>
              <a:rPr lang="sk-SK" sz="2200" dirty="0"/>
              <a:t> </a:t>
            </a:r>
            <a:r>
              <a:rPr lang="sk-SK" sz="2200" dirty="0" err="1"/>
              <a:t>Portal</a:t>
            </a:r>
            <a:endParaRPr lang="en-US" sz="2200" dirty="0"/>
          </a:p>
          <a:p>
            <a:pPr marL="685800" lvl="2" indent="-285750"/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348917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 projects - submitted proposals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>
          <a:noFill/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en-US" sz="1800" b="1" dirty="0"/>
              <a:t> LCE-10-2014 </a:t>
            </a:r>
            <a:r>
              <a:rPr lang="en-US" sz="1800" b="1" dirty="0" smtClean="0"/>
              <a:t>Competitive low carbon energy : </a:t>
            </a:r>
            <a:r>
              <a:rPr lang="en-US" sz="1800" b="1" dirty="0"/>
              <a:t>Polymer bipolar </a:t>
            </a:r>
            <a:r>
              <a:rPr lang="en-US" sz="1800" b="1" dirty="0" smtClean="0"/>
              <a:t>battery</a:t>
            </a:r>
          </a:p>
          <a:p>
            <a:pPr marL="0" lvl="1" indent="0">
              <a:lnSpc>
                <a:spcPct val="80000"/>
              </a:lnSpc>
              <a:buNone/>
            </a:pPr>
            <a:endParaRPr lang="en-US" sz="1800" dirty="0"/>
          </a:p>
          <a:p>
            <a:pPr marL="685800" lvl="2" indent="-285750">
              <a:lnSpc>
                <a:spcPct val="80000"/>
              </a:lnSpc>
            </a:pPr>
            <a:r>
              <a:rPr lang="en-US" sz="1500" dirty="0"/>
              <a:t>Modelling and simulation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500" dirty="0"/>
              <a:t>Materials development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500" dirty="0"/>
              <a:t>Technological processing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500" dirty="0"/>
              <a:t>Specific material processing by gamma irradiation </a:t>
            </a:r>
            <a:r>
              <a:rPr lang="en-US" sz="1500" dirty="0" err="1"/>
              <a:t>Gri</a:t>
            </a:r>
            <a:endParaRPr lang="en-US" sz="1500" dirty="0"/>
          </a:p>
          <a:p>
            <a:pPr marL="685800" lvl="2" indent="-285750">
              <a:lnSpc>
                <a:spcPct val="80000"/>
              </a:lnSpc>
            </a:pPr>
            <a:r>
              <a:rPr lang="en-US" sz="1500" dirty="0"/>
              <a:t>Design and </a:t>
            </a:r>
            <a:r>
              <a:rPr lang="en-US" sz="1500" dirty="0" smtClean="0"/>
              <a:t>integration</a:t>
            </a:r>
            <a:endParaRPr lang="en-US" sz="2100" dirty="0"/>
          </a:p>
          <a:p>
            <a:pPr marL="685800" lvl="2" indent="-285750">
              <a:lnSpc>
                <a:spcPct val="80000"/>
              </a:lnSpc>
            </a:pPr>
            <a:endParaRPr lang="en-US" sz="2100" dirty="0" smtClean="0"/>
          </a:p>
          <a:p>
            <a:pPr marL="0" lvl="1" indent="0">
              <a:lnSpc>
                <a:spcPct val="80000"/>
              </a:lnSpc>
              <a:buNone/>
            </a:pPr>
            <a:r>
              <a:rPr lang="en-US" sz="1800" b="1" dirty="0" smtClean="0"/>
              <a:t>ICT - Software </a:t>
            </a:r>
            <a:r>
              <a:rPr lang="en-US" sz="1800" b="1" dirty="0"/>
              <a:t>for automatic translation from EU to South-Eastern </a:t>
            </a:r>
            <a:r>
              <a:rPr lang="en-US" sz="1800" b="1" dirty="0" smtClean="0"/>
              <a:t>Europe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500" dirty="0" smtClean="0"/>
              <a:t>Machine translation aimed at SE Europe and states</a:t>
            </a:r>
            <a:endParaRPr lang="en-US" sz="1500" dirty="0"/>
          </a:p>
          <a:p>
            <a:pPr marL="685800" lvl="2" indent="-285750">
              <a:lnSpc>
                <a:spcPct val="80000"/>
              </a:lnSpc>
            </a:pPr>
            <a:r>
              <a:rPr lang="sk-SK" sz="1500" dirty="0"/>
              <a:t>Test </a:t>
            </a:r>
            <a:r>
              <a:rPr lang="sk-SK" sz="1500" dirty="0" err="1"/>
              <a:t>cases</a:t>
            </a:r>
            <a:r>
              <a:rPr lang="sk-SK" sz="1500" dirty="0"/>
              <a:t> </a:t>
            </a:r>
            <a:endParaRPr lang="sk-SK" sz="1500" dirty="0" smtClean="0"/>
          </a:p>
          <a:p>
            <a:pPr marL="685800" lvl="2" indent="-285750">
              <a:lnSpc>
                <a:spcPct val="80000"/>
              </a:lnSpc>
            </a:pPr>
            <a:r>
              <a:rPr lang="en-US" sz="1500" dirty="0" smtClean="0"/>
              <a:t>Design and implementation of the system</a:t>
            </a:r>
          </a:p>
          <a:p>
            <a:pPr marL="685800" lvl="2" indent="-285750">
              <a:lnSpc>
                <a:spcPct val="80000"/>
              </a:lnSpc>
            </a:pPr>
            <a:r>
              <a:rPr lang="en-US" sz="1500" dirty="0" smtClean="0"/>
              <a:t>Portal </a:t>
            </a:r>
            <a:endParaRPr lang="sk-SK" sz="1500" dirty="0" smtClean="0"/>
          </a:p>
          <a:p>
            <a:pPr marL="0" lvl="1" indent="0">
              <a:lnSpc>
                <a:spcPct val="8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75009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</a:t>
            </a:r>
            <a:r>
              <a:rPr lang="en-US" dirty="0" err="1" smtClean="0"/>
              <a:t>artners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>
          <a:xfrm>
            <a:off x="457201" y="1235034"/>
            <a:ext cx="8229600" cy="469110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8" name="Obrázok 7" descr="http://www.best-masters.com/logo_ecole/99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0" y="4131408"/>
            <a:ext cx="1229095" cy="124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http://spolokmedikov.szu.sk/Images/SZU_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623" y="1004778"/>
            <a:ext cx="955057" cy="123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ok 14" descr="http://www.siemens.cz/siemjetstorage/images/image_30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35" y="3029023"/>
            <a:ext cx="2540635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Picture 12" descr="http://www.vuje.sk/certifikacia/images/Logo%20VUJE_transparent.g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219597"/>
            <a:ext cx="1674088" cy="80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static.itnews.sk/a501/image/file/9/0021/GeNHbvQc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486" y="3056763"/>
            <a:ext cx="1905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balkanex.info/Images/Hrvatska%20gradovi/var-foi-logo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24" y="2906207"/>
            <a:ext cx="857076" cy="97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f/f9/Logo_TU_Dresden.svg/235px-Logo_TU_Dresden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351" y="4657353"/>
            <a:ext cx="2238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cguia.pt/wp-content/uploads/2012/05/uaveiro2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4" y="1055054"/>
            <a:ext cx="1435227" cy="143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fbcdn-profile-a.akamaihd.net/hprofile-ak-frc3/t1/s160x160/426320_449304868445219_1412611190_a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175" y="3610714"/>
            <a:ext cx="876795" cy="87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Obrázok 21" descr="http://www.lintcenter.org/images/UOH_B_W_block.jpg"/>
          <p:cNvPicPr/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81" y="1390898"/>
            <a:ext cx="1863090" cy="932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Obrázok 22" descr="http://www.lichttechnologie.be/sites/default/files/KUL_KAHO.png"/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81" y="2490282"/>
            <a:ext cx="1863090" cy="41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Picture 6" descr="http://www.geoinformatika.sk/sites/default/files/logos/yms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64173"/>
            <a:ext cx="142875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Obrázok 24" descr="http://careerweb.leeds.ac.uk/site/images/uol-inverted.png"/>
          <p:cNvPicPr/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101" y="3711448"/>
            <a:ext cx="2070100" cy="595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 descr="http://www.fade.up.pt/biblioteca/images/UP_.gif"/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85" y="3565398"/>
            <a:ext cx="1779905" cy="887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Obrázok 28" descr="http://grvc.us.es/robot2011/images/logo_catec.jpg"/>
          <p:cNvPicPr/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06" y="4721414"/>
            <a:ext cx="1829450" cy="66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ok 29" descr="http://www.tridec-online.eu/image/image_gallery?uuid=e88520c7-89b5-4a84-ab8e-47196d4b8b03&amp;groupId=10547&amp;t=1288257190380"/>
          <p:cNvPicPr/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020" y="1242588"/>
            <a:ext cx="1638935" cy="583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Obrázok 30" descr="http://www.itri.de/bilder/logo/logo-eng.gif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39" y="2262325"/>
            <a:ext cx="190627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2" name="Picture 14" descr="http://www.security-research-map.eu/files/513.jp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062" y="1966054"/>
            <a:ext cx="1498595" cy="56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scuoledidottorato.unicatt.it/scienze-sociali-MARIBOR.pn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35" y="1966054"/>
            <a:ext cx="1610964" cy="94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Obrázok 34" descr="https://www.researchitaly.it/uploads/images/universit_palermo_400_01.jpg"/>
          <p:cNvPicPr/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486" y="4543688"/>
            <a:ext cx="1638935" cy="875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945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 &amp; proposals</a:t>
            </a:r>
            <a:br>
              <a:rPr lang="en-US" dirty="0" smtClean="0"/>
            </a:br>
            <a:r>
              <a:rPr lang="sk-SK" dirty="0" smtClean="0"/>
              <a:t>ICT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2"/>
          </p:nvPr>
        </p:nvSpPr>
        <p:spPr>
          <a:xfrm>
            <a:off x="964504" y="1417638"/>
            <a:ext cx="7722296" cy="4508500"/>
          </a:xfrm>
          <a:noFill/>
        </p:spPr>
        <p:txBody>
          <a:bodyPr>
            <a:normAutofit fontScale="55000" lnSpcReduction="20000"/>
          </a:bodyPr>
          <a:lstStyle/>
          <a:p>
            <a:pPr marL="0" lvl="1" indent="0">
              <a:buNone/>
            </a:pPr>
            <a:r>
              <a:rPr lang="sk-SK" altLang="sk-SK" sz="2900" dirty="0"/>
              <a:t>ICT-20- </a:t>
            </a:r>
            <a:r>
              <a:rPr lang="en-US" altLang="sk-SK" sz="2900" dirty="0"/>
              <a:t>Technologies for better human learning and teaching : </a:t>
            </a:r>
            <a:r>
              <a:rPr lang="en-US" sz="2900" b="1" dirty="0"/>
              <a:t>[Multi</a:t>
            </a:r>
            <a:r>
              <a:rPr lang="sk-SK" sz="2900" b="1" dirty="0" err="1"/>
              <a:t>TechEduc</a:t>
            </a:r>
            <a:r>
              <a:rPr lang="en-US" sz="2900" b="1" dirty="0"/>
              <a:t>]</a:t>
            </a:r>
            <a:r>
              <a:rPr lang="sk-SK" sz="2900" b="1" dirty="0"/>
              <a:t> </a:t>
            </a:r>
            <a:r>
              <a:rPr lang="en-US" sz="2900" b="1" dirty="0"/>
              <a:t>Educational multilingual system and technologies with support for </a:t>
            </a:r>
            <a:r>
              <a:rPr lang="sk-SK" sz="2900" b="1" dirty="0" err="1"/>
              <a:t>disadvantaged</a:t>
            </a:r>
            <a:r>
              <a:rPr lang="sk-SK" sz="2900" b="1" dirty="0"/>
              <a:t> </a:t>
            </a:r>
            <a:r>
              <a:rPr lang="en-US" sz="2900" b="1" dirty="0" err="1"/>
              <a:t>pe</a:t>
            </a:r>
            <a:r>
              <a:rPr lang="sk-SK" sz="2900" b="1" dirty="0"/>
              <a:t>o</a:t>
            </a:r>
            <a:r>
              <a:rPr lang="en-US" sz="2900" b="1" dirty="0" err="1"/>
              <a:t>ple</a:t>
            </a:r>
            <a:r>
              <a:rPr lang="sk-SK" sz="2900" b="1" dirty="0"/>
              <a:t>(</a:t>
            </a:r>
            <a:r>
              <a:rPr lang="sk-SK" sz="2900" b="1" dirty="0" err="1"/>
              <a:t>blind</a:t>
            </a:r>
            <a:r>
              <a:rPr lang="sk-SK" sz="2900" b="1" dirty="0" smtClean="0"/>
              <a:t>)</a:t>
            </a:r>
          </a:p>
          <a:p>
            <a:pPr marL="685800" lvl="2" indent="-285750"/>
            <a:r>
              <a:rPr lang="sk-SK" sz="2500" dirty="0"/>
              <a:t> </a:t>
            </a:r>
            <a:r>
              <a:rPr lang="en-US" sz="2500" dirty="0"/>
              <a:t>Analysis , modelling, studies , testing, verifying of ICT systems, approaches and applications</a:t>
            </a:r>
            <a:endParaRPr lang="sk-SK" sz="2500" dirty="0"/>
          </a:p>
          <a:p>
            <a:pPr marL="685800" lvl="2" indent="-285750"/>
            <a:r>
              <a:rPr lang="sk-SK" sz="2500" dirty="0" err="1"/>
              <a:t>Cloud</a:t>
            </a:r>
            <a:r>
              <a:rPr lang="sk-SK" sz="2500" dirty="0"/>
              <a:t> </a:t>
            </a:r>
            <a:r>
              <a:rPr lang="sk-SK" sz="2500" dirty="0" err="1"/>
              <a:t>technologies</a:t>
            </a:r>
            <a:r>
              <a:rPr lang="sk-SK" sz="2500" dirty="0"/>
              <a:t> in </a:t>
            </a:r>
            <a:r>
              <a:rPr lang="sk-SK" sz="2500" dirty="0" err="1"/>
              <a:t>Educational</a:t>
            </a:r>
            <a:r>
              <a:rPr lang="sk-SK" sz="2500" dirty="0"/>
              <a:t> </a:t>
            </a:r>
            <a:r>
              <a:rPr lang="sk-SK" sz="2500" dirty="0" err="1"/>
              <a:t>systems</a:t>
            </a:r>
            <a:r>
              <a:rPr lang="sk-SK" sz="2500" dirty="0"/>
              <a:t> </a:t>
            </a:r>
            <a:r>
              <a:rPr lang="en-US" sz="2500" dirty="0" err="1"/>
              <a:t>Eductational</a:t>
            </a:r>
            <a:r>
              <a:rPr lang="en-US" sz="2500" dirty="0"/>
              <a:t> multilingual system and technologies – architecture, design, integration [DB, portal]</a:t>
            </a:r>
          </a:p>
          <a:p>
            <a:pPr marL="685800" lvl="2" indent="-285750"/>
            <a:r>
              <a:rPr lang="en-US" sz="2500" dirty="0"/>
              <a:t>Machine translation in educational multilingual system – analysis, design, integration, testing</a:t>
            </a:r>
          </a:p>
          <a:p>
            <a:pPr marL="685800" lvl="2" indent="-285750"/>
            <a:r>
              <a:rPr lang="en-US" sz="2500" dirty="0"/>
              <a:t>e-Tools technologies and infrastructure in educational multilingual system – analysis, case studies, design and development (HW+SW)</a:t>
            </a:r>
          </a:p>
          <a:p>
            <a:pPr marL="685800" lvl="2" indent="-285750"/>
            <a:r>
              <a:rPr lang="en-US" sz="2500" dirty="0"/>
              <a:t>Design and Integration of Braille in educational multilingual system tools [portal, e-tools] </a:t>
            </a:r>
            <a:endParaRPr lang="sk-SK" sz="2500" dirty="0"/>
          </a:p>
          <a:p>
            <a:pPr marL="685800" lvl="2" indent="-285750">
              <a:buFontTx/>
              <a:buChar char="-"/>
            </a:pPr>
            <a:endParaRPr lang="sk-SK" dirty="0" smtClean="0"/>
          </a:p>
          <a:p>
            <a:pPr marL="0" lvl="1" indent="0">
              <a:buNone/>
            </a:pPr>
            <a:r>
              <a:rPr lang="sk-SK" sz="2900" dirty="0" err="1" smtClean="0"/>
              <a:t>Factories</a:t>
            </a:r>
            <a:r>
              <a:rPr lang="sk-SK" sz="2900" dirty="0" smtClean="0"/>
              <a:t> </a:t>
            </a:r>
            <a:r>
              <a:rPr lang="sk-SK" sz="2900" dirty="0" err="1" smtClean="0"/>
              <a:t>of</a:t>
            </a:r>
            <a:r>
              <a:rPr lang="sk-SK" sz="2900" dirty="0" smtClean="0"/>
              <a:t> </a:t>
            </a:r>
            <a:r>
              <a:rPr lang="sk-SK" sz="2900" dirty="0" err="1" smtClean="0"/>
              <a:t>the</a:t>
            </a:r>
            <a:r>
              <a:rPr lang="sk-SK" sz="2900" dirty="0" smtClean="0"/>
              <a:t> </a:t>
            </a:r>
            <a:r>
              <a:rPr lang="sk-SK" sz="2900" dirty="0" err="1" smtClean="0"/>
              <a:t>future</a:t>
            </a:r>
            <a:r>
              <a:rPr lang="sk-SK" sz="2900" dirty="0" smtClean="0"/>
              <a:t> – FOF 9 - </a:t>
            </a:r>
            <a:r>
              <a:rPr lang="en-US" sz="2900" dirty="0" smtClean="0"/>
              <a:t>CT Innovation for Manufacturing </a:t>
            </a:r>
            <a:r>
              <a:rPr lang="sk-SK" sz="2900" b="1" dirty="0" smtClean="0"/>
              <a:t>: </a:t>
            </a:r>
            <a:r>
              <a:rPr lang="sk-SK" sz="2900" b="1" dirty="0" err="1" smtClean="0"/>
              <a:t>Deep</a:t>
            </a:r>
            <a:r>
              <a:rPr lang="sk-SK" sz="2900" b="1" dirty="0" smtClean="0"/>
              <a:t> </a:t>
            </a:r>
            <a:r>
              <a:rPr lang="sk-SK" sz="2900" b="1" dirty="0" err="1" smtClean="0"/>
              <a:t>Learning</a:t>
            </a:r>
            <a:r>
              <a:rPr lang="sk-SK" sz="2900" b="1" dirty="0" smtClean="0"/>
              <a:t>, </a:t>
            </a:r>
            <a:endParaRPr lang="sk-SK" sz="2400" dirty="0" smtClean="0"/>
          </a:p>
          <a:p>
            <a:pPr marL="685800" lvl="2" indent="-285750"/>
            <a:r>
              <a:rPr lang="sk-SK" sz="2500" dirty="0" err="1" smtClean="0"/>
              <a:t>Object</a:t>
            </a:r>
            <a:r>
              <a:rPr lang="sk-SK" sz="2500" dirty="0" smtClean="0"/>
              <a:t> </a:t>
            </a:r>
            <a:r>
              <a:rPr lang="sk-SK" sz="2500" dirty="0" err="1"/>
              <a:t>identification</a:t>
            </a:r>
            <a:r>
              <a:rPr lang="sk-SK" sz="2500" dirty="0"/>
              <a:t> and </a:t>
            </a:r>
            <a:r>
              <a:rPr lang="sk-SK" sz="2500" dirty="0" err="1"/>
              <a:t>perception</a:t>
            </a:r>
            <a:endParaRPr lang="sk-SK" sz="2500" dirty="0"/>
          </a:p>
          <a:p>
            <a:pPr marL="685800" lvl="2" indent="-285750"/>
            <a:r>
              <a:rPr lang="sk-SK" sz="2500" dirty="0" err="1"/>
              <a:t>Scenarious</a:t>
            </a:r>
            <a:r>
              <a:rPr lang="sk-SK" sz="2500" dirty="0"/>
              <a:t> </a:t>
            </a:r>
            <a:r>
              <a:rPr lang="sk-SK" sz="2500" dirty="0" err="1"/>
              <a:t>for</a:t>
            </a:r>
            <a:r>
              <a:rPr lang="sk-SK" sz="2500" dirty="0"/>
              <a:t> </a:t>
            </a:r>
            <a:r>
              <a:rPr lang="sk-SK" sz="2500" dirty="0" err="1"/>
              <a:t>deep</a:t>
            </a:r>
            <a:r>
              <a:rPr lang="sk-SK" sz="2500" dirty="0"/>
              <a:t> </a:t>
            </a:r>
            <a:r>
              <a:rPr lang="sk-SK" sz="2500" dirty="0" err="1"/>
              <a:t>learning</a:t>
            </a:r>
            <a:r>
              <a:rPr lang="sk-SK" sz="2500" dirty="0"/>
              <a:t> and test </a:t>
            </a:r>
            <a:r>
              <a:rPr lang="sk-SK" sz="2500" dirty="0" err="1"/>
              <a:t>cases</a:t>
            </a:r>
            <a:endParaRPr lang="en-US" sz="2500" dirty="0"/>
          </a:p>
          <a:p>
            <a:pPr marL="685800" lvl="2" indent="-285750"/>
            <a:r>
              <a:rPr lang="sk-SK" sz="2500" dirty="0" err="1"/>
              <a:t>Design</a:t>
            </a:r>
            <a:r>
              <a:rPr lang="sk-SK" sz="2500" dirty="0"/>
              <a:t> </a:t>
            </a:r>
            <a:r>
              <a:rPr lang="sk-SK" sz="2500" dirty="0" err="1"/>
              <a:t>of</a:t>
            </a:r>
            <a:r>
              <a:rPr lang="sk-SK" sz="2500" dirty="0"/>
              <a:t> </a:t>
            </a:r>
            <a:r>
              <a:rPr lang="sk-SK" sz="2500" dirty="0" err="1"/>
              <a:t>algorithms</a:t>
            </a:r>
            <a:r>
              <a:rPr lang="sk-SK" sz="2500" dirty="0"/>
              <a:t> </a:t>
            </a:r>
            <a:r>
              <a:rPr lang="sk-SK" sz="2500" dirty="0" err="1"/>
              <a:t>for</a:t>
            </a:r>
            <a:r>
              <a:rPr lang="sk-SK" sz="2500" dirty="0"/>
              <a:t> </a:t>
            </a:r>
            <a:r>
              <a:rPr lang="sk-SK" sz="2500" dirty="0" err="1"/>
              <a:t>deep</a:t>
            </a:r>
            <a:r>
              <a:rPr lang="sk-SK" sz="2500" dirty="0"/>
              <a:t> </a:t>
            </a:r>
            <a:r>
              <a:rPr lang="sk-SK" sz="2500" dirty="0" err="1"/>
              <a:t>learning</a:t>
            </a:r>
            <a:r>
              <a:rPr lang="sk-SK" sz="2500" dirty="0"/>
              <a:t> </a:t>
            </a:r>
            <a:endParaRPr lang="en-US" sz="2500" dirty="0"/>
          </a:p>
          <a:p>
            <a:pPr marL="685800" lvl="2" indent="-285750"/>
            <a:r>
              <a:rPr lang="sk-SK" sz="2500" dirty="0" err="1"/>
              <a:t>Implementation</a:t>
            </a:r>
            <a:r>
              <a:rPr lang="sk-SK" sz="2500" dirty="0"/>
              <a:t> and </a:t>
            </a:r>
            <a:r>
              <a:rPr lang="sk-SK" sz="2500" dirty="0" err="1"/>
              <a:t>testing</a:t>
            </a:r>
            <a:r>
              <a:rPr lang="sk-SK" sz="2500" dirty="0"/>
              <a:t> </a:t>
            </a:r>
            <a:endParaRPr lang="en-US" sz="2500" dirty="0"/>
          </a:p>
          <a:p>
            <a:pPr marL="685800" lvl="2" indent="-285750"/>
            <a:r>
              <a:rPr lang="en-US" sz="2500" dirty="0"/>
              <a:t>Application experiments for highly flexible and near-autonomous robotics systems mentioned as one of the three targeted areas of technologies</a:t>
            </a:r>
            <a:endParaRPr lang="sk-SK" sz="2500" dirty="0"/>
          </a:p>
          <a:p>
            <a:pPr marL="685800" lvl="2" indent="-285750"/>
            <a:r>
              <a:rPr lang="en-US" sz="2500" dirty="0"/>
              <a:t>Integration</a:t>
            </a:r>
            <a:r>
              <a:rPr lang="sk-SK" sz="2500" dirty="0"/>
              <a:t> to t</a:t>
            </a:r>
            <a:r>
              <a:rPr lang="en-US" sz="2500" dirty="0"/>
              <a:t>he factories of the future</a:t>
            </a:r>
          </a:p>
        </p:txBody>
      </p:sp>
    </p:spTree>
    <p:extLst>
      <p:ext uri="{BB962C8B-B14F-4D97-AF65-F5344CB8AC3E}">
        <p14:creationId xmlns:p14="http://schemas.microsoft.com/office/powerpoint/2010/main" val="3557605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MT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</Template>
  <TotalTime>8254</TotalTime>
  <Words>1438</Words>
  <Application>Microsoft Office PowerPoint</Application>
  <PresentationFormat>Prezentácia na obrazovke (4:3)</PresentationFormat>
  <Paragraphs>206</Paragraphs>
  <Slides>15</Slides>
  <Notes>15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MTF_STU_prezentacia</vt:lpstr>
      <vt:lpstr>Výskumné pracovisko progresívnych technológií (VPPT) – H2020  Research Centre of Progressive Materials – H2020</vt:lpstr>
      <vt:lpstr>VPPT MTF STU v Trnave</vt:lpstr>
      <vt:lpstr>Ionové centrum &amp; nanotechnológie</vt:lpstr>
      <vt:lpstr>VPPT – organizačná schéma </vt:lpstr>
      <vt:lpstr>VPPT – expertise area</vt:lpstr>
      <vt:lpstr>Horizon projects - submitted proposals</vt:lpstr>
      <vt:lpstr>Horizon projects - submitted proposals</vt:lpstr>
      <vt:lpstr>Partners</vt:lpstr>
      <vt:lpstr>Project ideas &amp; proposals ICT</vt:lpstr>
      <vt:lpstr>Project ideas &amp; proposals ICT a Health (medical informatics)</vt:lpstr>
      <vt:lpstr>Project ideas &amp; proposals Bioenergy</vt:lpstr>
      <vt:lpstr>Project ideas &amp; proposals  Progressive materials - ion beam , nanotechnologies</vt:lpstr>
      <vt:lpstr>Project ideas &amp; proposals  ICT &amp; security &amp; nuclear power plants</vt:lpstr>
      <vt:lpstr>RCPT – Project ideas information</vt:lpstr>
      <vt:lpstr>Výskumné pracovisko progresívnych technológií (VPPT) – H2020  Research Centre of Progressive Materials – H2020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mastre</dc:creator>
  <cp:lastModifiedBy>user</cp:lastModifiedBy>
  <cp:revision>148</cp:revision>
  <cp:lastPrinted>2013-10-04T16:38:50Z</cp:lastPrinted>
  <dcterms:created xsi:type="dcterms:W3CDTF">2012-10-28T21:36:11Z</dcterms:created>
  <dcterms:modified xsi:type="dcterms:W3CDTF">2014-06-27T07:59:54Z</dcterms:modified>
  <cp:category>UVP</cp:category>
</cp:coreProperties>
</file>