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8" r:id="rId3"/>
    <p:sldId id="258" r:id="rId4"/>
    <p:sldId id="296" r:id="rId5"/>
    <p:sldId id="297" r:id="rId6"/>
    <p:sldId id="298" r:id="rId7"/>
    <p:sldId id="259" r:id="rId8"/>
    <p:sldId id="301" r:id="rId9"/>
    <p:sldId id="302" r:id="rId10"/>
    <p:sldId id="261" r:id="rId11"/>
    <p:sldId id="262" r:id="rId12"/>
    <p:sldId id="263" r:id="rId13"/>
    <p:sldId id="308" r:id="rId14"/>
    <p:sldId id="309" r:id="rId15"/>
    <p:sldId id="306" r:id="rId16"/>
    <p:sldId id="303" r:id="rId17"/>
    <p:sldId id="307" r:id="rId18"/>
    <p:sldId id="305" r:id="rId19"/>
    <p:sldId id="264" r:id="rId20"/>
    <p:sldId id="265" r:id="rId21"/>
    <p:sldId id="300" r:id="rId2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FC2FF-757B-42D7-AF30-2D8DEBC95A38}" type="datetimeFigureOut">
              <a:rPr lang="sk-SK" smtClean="0"/>
              <a:pPr/>
              <a:t>27. 6. 2014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D026-B979-42EC-B47C-1845C30934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792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316821-C525-4555-872E-1AAEB165190A}" type="datetimeFigureOut">
              <a:rPr lang="sk-SK"/>
              <a:pPr>
                <a:defRPr/>
              </a:pPr>
              <a:t>27. 6. 2014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B8871F-8895-4E6E-AE16-C2F63F14DA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6701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3891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F2B6A-1503-4929-9CB6-C8CAA06DB805}" type="slidenum">
              <a:rPr lang="sk-SK" smtClean="0"/>
              <a:pPr/>
              <a:t>1</a:t>
            </a:fld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3994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F500B2-8285-492B-BBD5-4ADC283FDCA3}" type="slidenum">
              <a:rPr lang="sk-SK" smtClean="0"/>
              <a:pPr/>
              <a:t>3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035546"/>
          </a:xfrm>
        </p:spPr>
        <p:txBody>
          <a:bodyPr/>
          <a:lstStyle/>
          <a:p>
            <a:r>
              <a:rPr lang="sk-SK" dirty="0" smtClean="0"/>
              <a:t>Kliknite sem a upravte štýl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Kliknite sem a upravte štýl predlohy podnadpisov.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A1E0D-5989-4F2F-98ED-C73EEED66DCB}" type="datetime1">
              <a:rPr lang="sk-SK"/>
              <a:pPr>
                <a:defRPr/>
              </a:pPr>
              <a:t>27. 6. 2014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4392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2E99-3275-4651-9972-A42A97AD94A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chemeClr val="accent3">
                <a:alpha val="35000"/>
              </a:scheme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484313"/>
            <a:ext cx="43449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88" y="1844675"/>
            <a:ext cx="2016223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5777" y="3645024"/>
            <a:ext cx="200017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09" y="3645024"/>
            <a:ext cx="193300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tabLst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27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Kliknite sem a upravte štýl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2A1F-0FB4-4B4C-B389-99BAF577754B}" type="datetime1">
              <a:rPr lang="sk-SK"/>
              <a:pPr>
                <a:defRPr/>
              </a:pPr>
              <a:t>27. 6. 2014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4392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6380-CB64-4F6E-9D6C-55A62103FAAF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4DC4-0202-415E-83AF-97EB7CEBE1CE}" type="datetime1">
              <a:rPr lang="sk-SK"/>
              <a:pPr>
                <a:defRPr/>
              </a:pPr>
              <a:t>27. 6. 2014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4392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6674-67B6-449D-8F4D-D067619CF8C2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Kliknite sem a upravte štýl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92E0-3B4F-4EDF-AEBA-6BCDF65210CC}" type="datetime1">
              <a:rPr lang="sk-SK"/>
              <a:pPr>
                <a:defRPr/>
              </a:pPr>
              <a:t>27. 6. 2014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4392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4227-0751-40E1-B749-985462B10E6F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dirty="0" smtClean="0"/>
              <a:t>Kliknite sem a upravte štýl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996951"/>
            <a:ext cx="4040188" cy="3129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4008" y="220486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996951"/>
            <a:ext cx="4041775" cy="3129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F61A-9F80-4668-B092-531F04DF7EEC}" type="datetime1">
              <a:rPr lang="sk-SK"/>
              <a:pPr>
                <a:defRPr/>
              </a:pPr>
              <a:t>27. 6. 2014</a:t>
            </a:fld>
            <a:endParaRPr lang="sk-SK" dirty="0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4392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C313-BB69-4D5E-85FD-7C205D15333C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Kliknite sem a upravte štýl</a:t>
            </a:r>
            <a:endParaRPr lang="sk-SK" dirty="0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C8BD-44E4-44A8-8FA4-FA1225010B8D}" type="datetime1">
              <a:rPr lang="sk-SK"/>
              <a:pPr>
                <a:defRPr/>
              </a:pPr>
              <a:t>27. 6. 2014</a:t>
            </a:fld>
            <a:endParaRPr lang="sk-SK" dirty="0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4392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C338-F786-4D0C-94AE-FE08A1AC615A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B933C-CEE6-4949-9204-917F94086262}" type="datetime1">
              <a:rPr lang="sk-SK"/>
              <a:pPr>
                <a:defRPr/>
              </a:pPr>
              <a:t>27. 6. 2014</a:t>
            </a:fld>
            <a:endParaRPr lang="sk-SK" dirty="0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4392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D465-6FE1-4F3E-8284-8CB1E09142D3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68AF-70BB-4EF7-B65B-117510BC38EF}" type="datetime1">
              <a:rPr lang="sk-SK"/>
              <a:pPr>
                <a:defRPr/>
              </a:pPr>
              <a:t>27. 6. 2014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4392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B36-2B41-4851-A3CB-466706C252A5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98D2-A12A-4DAD-8273-6AE5D318FD93}" type="datetime1">
              <a:rPr lang="sk-SK"/>
              <a:pPr>
                <a:defRPr/>
              </a:pPr>
              <a:t>27. 6. 2014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4392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80B67-D020-43B8-AFE8-E004B30AA19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68313" y="908050"/>
            <a:ext cx="8229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5408F"/>
                </a:solidFill>
              </a:defRPr>
            </a:lvl1pPr>
          </a:lstStyle>
          <a:p>
            <a:pPr>
              <a:defRPr/>
            </a:pPr>
            <a:fld id="{9BC15274-0797-47FA-BE06-9697C371BC12}" type="datetime1">
              <a:rPr lang="sk-SK"/>
              <a:pPr>
                <a:defRPr/>
              </a:pPr>
              <a:t>27. 6. 2014</a:t>
            </a:fld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5408F"/>
                </a:solidFill>
              </a:defRPr>
            </a:lvl1pPr>
          </a:lstStyle>
          <a:p>
            <a:pPr>
              <a:defRPr/>
            </a:pPr>
            <a:fld id="{AE394240-7CEB-4D7D-B167-8FAAE03F1C0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  <p:pic>
        <p:nvPicPr>
          <p:cNvPr id="1031" name="Obrázok 7" descr="11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65850"/>
            <a:ext cx="91440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logo_CVTISR_ 16 cm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91680" y="6379642"/>
            <a:ext cx="360320" cy="361726"/>
          </a:xfrm>
          <a:prstGeom prst="rect">
            <a:avLst/>
          </a:prstGeom>
        </p:spPr>
      </p:pic>
      <p:sp>
        <p:nvSpPr>
          <p:cNvPr id="12" name="BlokTextu 11"/>
          <p:cNvSpPr txBox="1"/>
          <p:nvPr userDrawn="1"/>
        </p:nvSpPr>
        <p:spPr>
          <a:xfrm>
            <a:off x="1979712" y="632151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Kancelária národných kontaktných bodov</a:t>
            </a:r>
          </a:p>
          <a:p>
            <a: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Centrum vedecko-technických informácií SR</a:t>
            </a:r>
            <a:b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Lamačská cesta 8/A,811 04 Bratislava; </a:t>
            </a:r>
            <a:r>
              <a:rPr lang="sk-SK" sz="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www.cvtisr.sk</a:t>
            </a: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h2020@cvtisr.sk</a:t>
            </a:r>
            <a:endParaRPr lang="sk-SK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endParaRPr lang="sk-SK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sk-SK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1" name="Obrázok 10" descr="final_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7275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5408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5408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8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5408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8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5408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25408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portal/page/expert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veta.hermanovska@cvtisr.sk" TargetMode="External"/><Relationship Id="rId7" Type="http://schemas.openxmlformats.org/officeDocument/2006/relationships/hyperlink" Target="mailto:veronika.hanzelova@cvtisr.sk" TargetMode="External"/><Relationship Id="rId2" Type="http://schemas.openxmlformats.org/officeDocument/2006/relationships/hyperlink" Target="mailto:peter.beno@cvtisr.s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era.petrasova@cvtisr.sk" TargetMode="External"/><Relationship Id="rId5" Type="http://schemas.openxmlformats.org/officeDocument/2006/relationships/hyperlink" Target="mailto:maria_buciova@stuba.sk" TargetMode="External"/><Relationship Id="rId4" Type="http://schemas.openxmlformats.org/officeDocument/2006/relationships/hyperlink" Target="mailto:natasa.hurtova@cvtisr.s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2020.cvtisr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900113" y="2679055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ＭＳ Ｐゴシック" pitchFamily="34" charset="-128"/>
              </a:rPr>
              <a:t> </a:t>
            </a:r>
            <a:r>
              <a:rPr lang="sk-SK" sz="4000" b="1" dirty="0" smtClean="0">
                <a:ea typeface="ＭＳ Ｐゴシック" pitchFamily="34" charset="-128"/>
              </a:rPr>
              <a:t>Horizont 2020 - predstavenie</a:t>
            </a:r>
            <a:endParaRPr lang="sk-SK" sz="4000" dirty="0" smtClean="0">
              <a:ea typeface="ＭＳ Ｐゴシック" pitchFamily="34" charset="-128"/>
            </a:endParaRPr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1400" dirty="0" smtClean="0">
              <a:solidFill>
                <a:srgbClr val="25408F"/>
              </a:solidFill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1400" dirty="0" smtClean="0">
              <a:solidFill>
                <a:srgbClr val="25408F"/>
              </a:solidFill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1400" dirty="0" smtClean="0">
              <a:solidFill>
                <a:srgbClr val="25408F"/>
              </a:solidFill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1400" dirty="0" smtClean="0">
                <a:solidFill>
                  <a:srgbClr val="25408F"/>
                </a:solidFill>
                <a:ea typeface="ＭＳ Ｐゴシック" pitchFamily="34" charset="-128"/>
              </a:rPr>
              <a:t>Ing. Mgr. Mária </a:t>
            </a:r>
            <a:r>
              <a:rPr lang="sk-SK" sz="1400" dirty="0" err="1" smtClean="0">
                <a:solidFill>
                  <a:srgbClr val="25408F"/>
                </a:solidFill>
                <a:ea typeface="ＭＳ Ｐゴシック" pitchFamily="34" charset="-128"/>
              </a:rPr>
              <a:t>Búciová</a:t>
            </a:r>
            <a:endParaRPr lang="sk-SK" sz="1400" dirty="0" smtClean="0">
              <a:solidFill>
                <a:srgbClr val="25408F"/>
              </a:solidFill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1400" dirty="0" smtClean="0">
                <a:solidFill>
                  <a:srgbClr val="25408F"/>
                </a:solidFill>
                <a:ea typeface="ＭＳ Ｐゴシック" pitchFamily="34" charset="-128"/>
              </a:rPr>
              <a:t>Národný kontaktný bod pre Informačné a komunikačné technológie a Vesmír H2020</a:t>
            </a:r>
          </a:p>
        </p:txBody>
      </p:sp>
      <p:sp>
        <p:nvSpPr>
          <p:cNvPr id="2052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dirty="0" smtClean="0"/>
              <a:t>27. 6. 2014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220072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sk-SK" sz="1100" dirty="0"/>
              <a:t>Horizont 2020 </a:t>
            </a:r>
            <a:r>
              <a:rPr lang="sk-SK" sz="1100" dirty="0" smtClean="0"/>
              <a:t>– možnosti </a:t>
            </a:r>
            <a:r>
              <a:rPr lang="sk-SK" sz="1100" dirty="0"/>
              <a:t>spolupráce pre akademický a podnikateľský sektor </a:t>
            </a:r>
          </a:p>
        </p:txBody>
      </p:sp>
      <p:sp>
        <p:nvSpPr>
          <p:cNvPr id="2054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9E5DB-8B16-4C1A-B08B-EAD33B0D3FCA}" type="slidenum">
              <a:rPr lang="sk-SK" smtClean="0"/>
              <a:pPr/>
              <a:t>1</a:t>
            </a:fld>
            <a:endParaRPr lang="sk-SK" smtClean="0"/>
          </a:p>
        </p:txBody>
      </p:sp>
      <p:pic>
        <p:nvPicPr>
          <p:cNvPr id="10" name="Obrázok 9" descr="final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233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sk-SK" b="1" dirty="0" smtClean="0"/>
              <a:t>I. Excelentná </a:t>
            </a:r>
            <a:r>
              <a:rPr lang="sk-SK" b="1" dirty="0"/>
              <a:t>veda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pl-PL" sz="2000" dirty="0" smtClean="0"/>
              <a:t>Podpora </a:t>
            </a:r>
            <a:r>
              <a:rPr lang="pl-PL" sz="2000" dirty="0"/>
              <a:t>excelentného výskumu, v mnohých prípadoch na hraniciach poznania </a:t>
            </a:r>
          </a:p>
          <a:p>
            <a:r>
              <a:rPr lang="sk-SK" sz="2000" dirty="0" smtClean="0"/>
              <a:t>Zvyšovanie </a:t>
            </a:r>
            <a:r>
              <a:rPr lang="sk-SK" sz="2000" dirty="0"/>
              <a:t>dlhodobej konkurencieschopnosti Európy </a:t>
            </a:r>
          </a:p>
          <a:p>
            <a:r>
              <a:rPr lang="sk-SK" sz="2000" dirty="0" smtClean="0"/>
              <a:t>Podpora </a:t>
            </a:r>
            <a:r>
              <a:rPr lang="sk-SK" sz="2000" dirty="0"/>
              <a:t>najlepších myšlienok, rozvoj talentov </a:t>
            </a:r>
          </a:p>
          <a:p>
            <a:r>
              <a:rPr lang="sk-SK" sz="2000" dirty="0" smtClean="0"/>
              <a:t>Sprístupnenie prioritnej výskumnej infraštruktúry </a:t>
            </a:r>
            <a:r>
              <a:rPr lang="sk-SK" sz="1600" dirty="0" smtClean="0">
                <a:solidFill>
                  <a:schemeClr val="tx1"/>
                </a:solidFill>
              </a:rPr>
              <a:t>pre </a:t>
            </a:r>
            <a:r>
              <a:rPr lang="sk-SK" sz="1600" dirty="0">
                <a:solidFill>
                  <a:schemeClr val="tx1"/>
                </a:solidFill>
              </a:rPr>
              <a:t>výskumných pracovníkov a zatraktívnenie Európy pre najlepších svetových výskumných pracovníkov </a:t>
            </a:r>
            <a:r>
              <a:rPr lang="sk-SK" sz="1600" dirty="0" smtClean="0">
                <a:solidFill>
                  <a:schemeClr val="tx1"/>
                </a:solidFill>
              </a:rPr>
              <a:t> </a:t>
            </a:r>
            <a:endParaRPr lang="sk-SK" sz="1600" dirty="0">
              <a:solidFill>
                <a:schemeClr val="tx1"/>
              </a:solidFill>
            </a:endParaRPr>
          </a:p>
          <a:p>
            <a:endParaRPr lang="sk-SK" dirty="0"/>
          </a:p>
          <a:p>
            <a:pPr marL="0" indent="0">
              <a:buNone/>
            </a:pPr>
            <a:endParaRPr lang="sk-SK" dirty="0" smtClean="0">
              <a:ea typeface="ＭＳ Ｐゴシック" pitchFamily="34" charset="-128"/>
            </a:endParaRPr>
          </a:p>
        </p:txBody>
      </p:sp>
      <p:sp>
        <p:nvSpPr>
          <p:cNvPr id="10244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dirty="0" smtClean="0"/>
              <a:t>27. 6. 2014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dirty="0"/>
          </a:p>
        </p:txBody>
      </p:sp>
      <p:sp>
        <p:nvSpPr>
          <p:cNvPr id="1024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989192-EC36-4815-8B84-D603F1AC492D}" type="slidenum">
              <a:rPr lang="sk-SK" smtClean="0"/>
              <a:pPr/>
              <a:t>10</a:t>
            </a:fld>
            <a:endParaRPr lang="sk-SK" smtClean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35524"/>
              </p:ext>
            </p:extLst>
          </p:nvPr>
        </p:nvGraphicFramePr>
        <p:xfrm>
          <a:off x="611560" y="3573016"/>
          <a:ext cx="8280920" cy="256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96605"/>
                <a:gridCol w="1484315"/>
              </a:tblGrid>
              <a:tr h="432048">
                <a:tc>
                  <a:txBody>
                    <a:bodyPr/>
                    <a:lstStyle/>
                    <a:p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Európska rada pre výskum (ERC) </a:t>
                      </a:r>
                      <a:endParaRPr lang="pt-B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výskum na hraniciach súčasného poznania vykonávaný najlepšími tímami </a:t>
                      </a:r>
                      <a:endParaRPr lang="sk-SK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13 095 mil. € </a:t>
                      </a:r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Budúce a vznikajúce technológie (FET) </a:t>
                      </a:r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spoločný výskum s cieľom otvoriť nové oblasti inovácií 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2 696 mil. € </a:t>
                      </a:r>
                    </a:p>
                  </a:txBody>
                  <a:tcPr/>
                </a:tc>
              </a:tr>
              <a:tr h="376024">
                <a:tc>
                  <a:txBody>
                    <a:bodyPr/>
                    <a:lstStyle/>
                    <a:p>
                      <a:r>
                        <a:rPr lang="pl-P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Opatrenia Marie Skłodowska Curie (MSCA) </a:t>
                      </a:r>
                      <a:endParaRPr lang="pl-PL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príležitosti pre odbornú prípravu a kariérny rast výskumníkov 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6 162 mil. € </a:t>
                      </a:r>
                    </a:p>
                  </a:txBody>
                  <a:tcPr/>
                </a:tc>
              </a:tr>
              <a:tr h="384016">
                <a:tc>
                  <a:txBody>
                    <a:bodyPr/>
                    <a:lstStyle/>
                    <a:p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Európske výskumné infraštruktúry (vrátane </a:t>
                      </a:r>
                      <a:r>
                        <a:rPr lang="sk-SK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e-infraštruktúr</a:t>
                      </a:r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sk-SK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zaistenie prístupu k vybaveniu svetovej úrovne 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2 488 mil. €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sk-SK" b="1" dirty="0" smtClean="0"/>
              <a:t>II. Vedúce </a:t>
            </a:r>
            <a:r>
              <a:rPr lang="sk-SK" b="1" dirty="0"/>
              <a:t>postavenie priemyslu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7" name="Zástupný symbol obsahu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sk-SK" sz="2000" dirty="0" smtClean="0"/>
              <a:t>Podpora </a:t>
            </a:r>
            <a:r>
              <a:rPr lang="sk-SK" sz="2000" dirty="0"/>
              <a:t>kľúčových vedných a priemyselných oblastí s cieľom zvýšiť konkurencieschopnosť EÚ </a:t>
            </a:r>
          </a:p>
          <a:p>
            <a:r>
              <a:rPr lang="pl-PL" sz="2000" dirty="0" smtClean="0"/>
              <a:t>Vytvoriť </a:t>
            </a:r>
            <a:r>
              <a:rPr lang="pl-PL" sz="2000" dirty="0"/>
              <a:t>z EÚ priaznivé miesto na podnikanie a výskum </a:t>
            </a:r>
          </a:p>
          <a:p>
            <a:r>
              <a:rPr lang="sk-SK" sz="2000" dirty="0" smtClean="0"/>
              <a:t>Maximalizovať </a:t>
            </a:r>
            <a:r>
              <a:rPr lang="sk-SK" sz="2000" dirty="0"/>
              <a:t>rastový potenciál európskych firiem </a:t>
            </a:r>
          </a:p>
          <a:p>
            <a:r>
              <a:rPr lang="sk-SK" sz="2000" dirty="0" smtClean="0"/>
              <a:t>Jednoduchší </a:t>
            </a:r>
            <a:r>
              <a:rPr lang="sk-SK" sz="2000" dirty="0"/>
              <a:t>prístup k rizikovému financovaniu </a:t>
            </a:r>
          </a:p>
          <a:p>
            <a:r>
              <a:rPr lang="sk-SK" sz="2000" dirty="0" smtClean="0"/>
              <a:t>Podpora </a:t>
            </a:r>
            <a:r>
              <a:rPr lang="sk-SK" sz="2000" dirty="0"/>
              <a:t>inovatívnych MSP </a:t>
            </a:r>
          </a:p>
        </p:txBody>
      </p:sp>
      <p:sp>
        <p:nvSpPr>
          <p:cNvPr id="11268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dirty="0" smtClean="0"/>
              <a:t>27. 6. 2014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dirty="0"/>
          </a:p>
        </p:txBody>
      </p:sp>
      <p:sp>
        <p:nvSpPr>
          <p:cNvPr id="11270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0B6F92-F018-4241-A1C8-132C3B036C1C}" type="slidenum">
              <a:rPr lang="sk-SK" smtClean="0"/>
              <a:pPr/>
              <a:t>11</a:t>
            </a:fld>
            <a:endParaRPr lang="sk-SK" smtClean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05051"/>
              </p:ext>
            </p:extLst>
          </p:nvPr>
        </p:nvGraphicFramePr>
        <p:xfrm>
          <a:off x="395536" y="3717032"/>
          <a:ext cx="8496944" cy="2468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25076"/>
                <a:gridCol w="1671868"/>
              </a:tblGrid>
              <a:tr h="876542">
                <a:tc>
                  <a:txBody>
                    <a:bodyPr/>
                    <a:lstStyle/>
                    <a:p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Vedúce postavenie v oblasti podporných a priemyselných technológií (LEIT) </a:t>
                      </a:r>
                      <a:endParaRPr lang="sk-SK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IKT, </a:t>
                      </a:r>
                      <a:r>
                        <a:rPr lang="sk-SK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nanotechnológie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nové materiály, biotechnológie, výroba, vesmír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13 557 mil. € </a:t>
                      </a:r>
                    </a:p>
                  </a:txBody>
                  <a:tcPr/>
                </a:tc>
              </a:tr>
              <a:tr h="846316">
                <a:tc>
                  <a:txBody>
                    <a:bodyPr/>
                    <a:lstStyle/>
                    <a:p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Prístup k rizikovému financovaniu </a:t>
                      </a:r>
                      <a:endParaRPr lang="sk-SK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Zvýšenie využívania súkromného financovania a rizikového kapitálu na výskum a inovácie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2 842 mil. € </a:t>
                      </a:r>
                    </a:p>
                  </a:txBody>
                  <a:tcPr/>
                </a:tc>
              </a:tr>
              <a:tr h="725414">
                <a:tc>
                  <a:txBody>
                    <a:bodyPr/>
                    <a:lstStyle/>
                    <a:p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Inovácie v MSP </a:t>
                      </a:r>
                      <a:endParaRPr lang="sk-SK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Posilnenie všetkých foriem inovácie vo všetkých typoch MSP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616 mil. € </a:t>
                      </a:r>
                      <a:r>
                        <a:rPr lang="sk-SK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+ 20 % na </a:t>
                      </a:r>
                    </a:p>
                    <a:p>
                      <a:r>
                        <a:rPr lang="sk-SK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spoločenské výzvy + LEIT a </a:t>
                      </a:r>
                    </a:p>
                    <a:p>
                      <a:r>
                        <a:rPr lang="sk-SK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prístup k rizikovému financovaniu so silným zameraním na MSP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sk-SK" b="1" dirty="0"/>
              <a:t>III. </a:t>
            </a:r>
            <a:r>
              <a:rPr lang="sk-SK" b="1" dirty="0" smtClean="0"/>
              <a:t>Spoločenské </a:t>
            </a:r>
            <a:r>
              <a:rPr lang="sk-SK" b="1" dirty="0"/>
              <a:t>výzvy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sk-SK" sz="1600" dirty="0" smtClean="0"/>
              <a:t>Podpora </a:t>
            </a:r>
            <a:r>
              <a:rPr lang="sk-SK" sz="1600" dirty="0"/>
              <a:t>výskumu v oblastiach, ktoré sú prioritné pre ďalší rozvoj EÚ (definované v Európe 2020) </a:t>
            </a:r>
          </a:p>
          <a:p>
            <a:r>
              <a:rPr lang="sk-SK" sz="1600" dirty="0" smtClean="0"/>
              <a:t>Dôraz kladený </a:t>
            </a:r>
            <a:r>
              <a:rPr lang="sk-SK" sz="1600" dirty="0"/>
              <a:t>na všetky časti inovačného cyklu (od nápadu až po trh</a:t>
            </a:r>
            <a:r>
              <a:rPr lang="sk-SK" sz="1600" dirty="0" smtClean="0"/>
              <a:t>)</a:t>
            </a:r>
          </a:p>
          <a:p>
            <a:r>
              <a:rPr lang="sk-SK" sz="1600" dirty="0"/>
              <a:t>Riešenia vyžadujú dôraz na inovačné aktivity, ako napr. pilotné projekty, demonštračné činnosti, testovacie zariadenia </a:t>
            </a:r>
            <a:r>
              <a:rPr lang="sk-SK" sz="1800" dirty="0" smtClean="0"/>
              <a:t> </a:t>
            </a:r>
            <a:endParaRPr lang="sk-SK" sz="1800" dirty="0"/>
          </a:p>
          <a:p>
            <a:r>
              <a:rPr lang="sk-SK" sz="1600" dirty="0" smtClean="0"/>
              <a:t>Podpora </a:t>
            </a:r>
            <a:r>
              <a:rPr lang="sk-SK" sz="1600" dirty="0"/>
              <a:t>Európskych inovačných partnerstiev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k-SK" sz="2700" dirty="0" smtClean="0">
              <a:ea typeface="ＭＳ Ｐゴシック" pitchFamily="34" charset="-128"/>
            </a:endParaRPr>
          </a:p>
        </p:txBody>
      </p:sp>
      <p:sp>
        <p:nvSpPr>
          <p:cNvPr id="12292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dirty="0" smtClean="0"/>
              <a:t>27. 6. 2014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dirty="0"/>
          </a:p>
        </p:txBody>
      </p:sp>
      <p:sp>
        <p:nvSpPr>
          <p:cNvPr id="12294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1C513-BB32-47FE-B2B6-D4D0E4797DC2}" type="slidenum">
              <a:rPr lang="sk-SK" smtClean="0"/>
              <a:pPr/>
              <a:t>12</a:t>
            </a:fld>
            <a:endParaRPr lang="sk-SK" smtClean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166862"/>
              </p:ext>
            </p:extLst>
          </p:nvPr>
        </p:nvGraphicFramePr>
        <p:xfrm>
          <a:off x="539552" y="3284984"/>
          <a:ext cx="8352928" cy="2956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40760"/>
                <a:gridCol w="1512168"/>
              </a:tblGrid>
              <a:tr h="155845">
                <a:tc>
                  <a:txBody>
                    <a:bodyPr/>
                    <a:lstStyle/>
                    <a:p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Zdravie, demografické zmeny a kvalita života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7 472 mil. € </a:t>
                      </a:r>
                    </a:p>
                  </a:txBody>
                  <a:tcPr/>
                </a:tc>
              </a:tr>
              <a:tr h="427109">
                <a:tc>
                  <a:txBody>
                    <a:bodyPr/>
                    <a:lstStyle/>
                    <a:p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Potravinová bezpečnosť, udržateľné poľnohospodárstvo a lesníctvo, výskum mora, morských a pevninských vôd a </a:t>
                      </a:r>
                      <a:r>
                        <a:rPr lang="sk-SK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bioekonomika</a:t>
                      </a:r>
                      <a:endParaRPr lang="sk-SK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3 851 mil. € </a:t>
                      </a:r>
                    </a:p>
                  </a:txBody>
                  <a:tcPr/>
                </a:tc>
              </a:tr>
              <a:tr h="196981">
                <a:tc>
                  <a:txBody>
                    <a:bodyPr/>
                    <a:lstStyle/>
                    <a:p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Bezpečná, čistá a efektívna energia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5 9</a:t>
                      </a:r>
                      <a:r>
                        <a:rPr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mil. € </a:t>
                      </a:r>
                    </a:p>
                  </a:txBody>
                  <a:tcPr/>
                </a:tc>
              </a:tr>
              <a:tr h="252221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4. Inteligentná,</a:t>
                      </a:r>
                      <a:r>
                        <a:rPr lang="sk-SK" sz="1400" baseline="0" dirty="0" smtClean="0"/>
                        <a:t> ekologická a integrovaná doprava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6 339 mil. €</a:t>
                      </a:r>
                    </a:p>
                  </a:txBody>
                  <a:tcPr/>
                </a:tc>
              </a:tr>
              <a:tr h="235453">
                <a:tc>
                  <a:txBody>
                    <a:bodyPr/>
                    <a:lstStyle/>
                    <a:p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Otázky klímy, životného prostredia, efektívne využívanie zdrojov a nerastných surovín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3 851 mil. € </a:t>
                      </a:r>
                    </a:p>
                  </a:txBody>
                  <a:tcPr/>
                </a:tc>
              </a:tr>
              <a:tr h="218685">
                <a:tc>
                  <a:txBody>
                    <a:bodyPr/>
                    <a:lstStyle/>
                    <a:p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Európa v meniacom sa svete – </a:t>
                      </a:r>
                      <a:r>
                        <a:rPr lang="sk-SK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inkluzívne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inovatívne a </a:t>
                      </a:r>
                      <a:r>
                        <a:rPr lang="sk-SK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reflektívne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spoločnosti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1 309 mil. € </a:t>
                      </a:r>
                    </a:p>
                  </a:txBody>
                  <a:tcPr/>
                </a:tc>
              </a:tr>
              <a:tr h="129909">
                <a:tc>
                  <a:txBody>
                    <a:bodyPr/>
                    <a:lstStyle/>
                    <a:p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Bezpečné spoločnosti – ochrana slobody a bezpečnosti Európy a jej občanov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1 695 mil. € </a:t>
                      </a:r>
                    </a:p>
                  </a:txBody>
                  <a:tcPr/>
                </a:tc>
              </a:tr>
              <a:tr h="228374"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Veda so spoločnosťou a pre spoločnosť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462 mil. € </a:t>
                      </a:r>
                    </a:p>
                  </a:txBody>
                  <a:tcPr/>
                </a:tc>
              </a:tr>
              <a:tr h="220963">
                <a:tc>
                  <a:txBody>
                    <a:bodyPr/>
                    <a:lstStyle/>
                    <a:p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Šírenie </a:t>
                      </a:r>
                      <a:r>
                        <a:rPr lang="sk-SK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excelentnosti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rozširovanie účasti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816 mil. €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10 noviniek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k-SK" sz="2000" dirty="0" smtClean="0"/>
              <a:t>pracovný </a:t>
            </a:r>
            <a:r>
              <a:rPr lang="sk-SK" sz="2000" dirty="0"/>
              <a:t>program pokrývajúci všetky tematické oblasti (okrem ERC a </a:t>
            </a:r>
            <a:r>
              <a:rPr lang="sk-SK" sz="2000" dirty="0" err="1"/>
              <a:t>Euratom</a:t>
            </a:r>
            <a:r>
              <a:rPr lang="sk-SK" sz="2000" dirty="0" smtClean="0"/>
              <a:t>)</a:t>
            </a:r>
          </a:p>
          <a:p>
            <a:pPr marL="0" indent="0">
              <a:buNone/>
            </a:pPr>
            <a:r>
              <a:rPr lang="sk-SK" sz="2000" dirty="0" smtClean="0"/>
              <a:t>2. dvojročné </a:t>
            </a:r>
            <a:r>
              <a:rPr lang="sk-SK" sz="2000" dirty="0"/>
              <a:t>pracovné programy </a:t>
            </a:r>
          </a:p>
          <a:p>
            <a:pPr marL="0" indent="0">
              <a:buNone/>
            </a:pPr>
            <a:r>
              <a:rPr lang="sk-SK" sz="2000" dirty="0"/>
              <a:t>3</a:t>
            </a:r>
            <a:r>
              <a:rPr lang="sk-SK" sz="2000" dirty="0" smtClean="0"/>
              <a:t>. jednotná </a:t>
            </a:r>
            <a:r>
              <a:rPr lang="sk-SK" sz="2000" dirty="0"/>
              <a:t>miera financovania pre všetkých </a:t>
            </a:r>
            <a:r>
              <a:rPr lang="sk-SK" sz="2000" dirty="0" smtClean="0"/>
              <a:t>účastníkov a </a:t>
            </a:r>
            <a:r>
              <a:rPr lang="sk-SK" sz="2000" dirty="0"/>
              <a:t>všetky aktivity v </a:t>
            </a:r>
            <a:r>
              <a:rPr lang="sk-SK" sz="2000" dirty="0" smtClean="0"/>
              <a:t>projekte: 100 % </a:t>
            </a:r>
            <a:r>
              <a:rPr lang="sk-SK" sz="2000" dirty="0"/>
              <a:t>(výskum) alebo </a:t>
            </a:r>
            <a:r>
              <a:rPr lang="sk-SK" sz="2000" dirty="0" smtClean="0"/>
              <a:t>70 % </a:t>
            </a:r>
            <a:r>
              <a:rPr lang="sk-SK" sz="2000" dirty="0"/>
              <a:t>(inovačné aktivity)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/>
              <a:t>4</a:t>
            </a:r>
            <a:r>
              <a:rPr lang="sk-SK" sz="2000" dirty="0" smtClean="0"/>
              <a:t>. </a:t>
            </a:r>
            <a:r>
              <a:rPr lang="sk-SK" sz="2000" dirty="0" err="1" smtClean="0"/>
              <a:t>Flat</a:t>
            </a:r>
            <a:r>
              <a:rPr lang="sk-SK" sz="2000" dirty="0" smtClean="0"/>
              <a:t> </a:t>
            </a:r>
            <a:r>
              <a:rPr lang="sk-SK" sz="2000" dirty="0"/>
              <a:t>rate na nepriame náklady </a:t>
            </a:r>
            <a:r>
              <a:rPr lang="sk-SK" sz="2000" dirty="0" smtClean="0"/>
              <a:t>25 %  </a:t>
            </a:r>
          </a:p>
          <a:p>
            <a:pPr marL="0" indent="0">
              <a:buNone/>
            </a:pPr>
            <a:r>
              <a:rPr lang="sk-SK" sz="2000" dirty="0"/>
              <a:t>5</a:t>
            </a:r>
            <a:r>
              <a:rPr lang="sk-SK" sz="2000" dirty="0" smtClean="0"/>
              <a:t>. </a:t>
            </a:r>
            <a:r>
              <a:rPr lang="pl-PL" sz="2000" dirty="0" smtClean="0"/>
              <a:t>Bonus </a:t>
            </a:r>
            <a:r>
              <a:rPr lang="pl-PL" sz="2000" dirty="0"/>
              <a:t>8 000 Eur na výskumníka a </a:t>
            </a:r>
            <a:r>
              <a:rPr lang="pl-PL" sz="2000" dirty="0" smtClean="0"/>
              <a:t>rok</a:t>
            </a:r>
          </a:p>
          <a:p>
            <a:pPr marL="0" indent="0">
              <a:buNone/>
            </a:pPr>
            <a:r>
              <a:rPr lang="pl-PL" sz="2000" dirty="0"/>
              <a:t>6</a:t>
            </a:r>
            <a:r>
              <a:rPr lang="pl-PL" sz="2000" dirty="0" smtClean="0"/>
              <a:t>. Time </a:t>
            </a:r>
            <a:r>
              <a:rPr lang="pl-PL" sz="2000" dirty="0"/>
              <a:t>to grant 8 mesiacov </a:t>
            </a:r>
            <a:endParaRPr lang="pl-PL" sz="2000" dirty="0" smtClean="0"/>
          </a:p>
          <a:p>
            <a:pPr marL="0" indent="0">
              <a:buNone/>
            </a:pPr>
            <a:r>
              <a:rPr lang="sk-SK" sz="2000" dirty="0"/>
              <a:t>7</a:t>
            </a:r>
            <a:r>
              <a:rPr lang="sk-SK" sz="2000" dirty="0" smtClean="0"/>
              <a:t>. 20 % z </a:t>
            </a:r>
            <a:r>
              <a:rPr lang="sk-SK" sz="2000" dirty="0"/>
              <a:t>LEIT a </a:t>
            </a:r>
            <a:r>
              <a:rPr lang="sk-SK" sz="2000" dirty="0" err="1"/>
              <a:t>Societal</a:t>
            </a:r>
            <a:r>
              <a:rPr lang="sk-SK" sz="2000" dirty="0"/>
              <a:t> </a:t>
            </a:r>
            <a:r>
              <a:rPr lang="sk-SK" sz="2000" dirty="0" err="1"/>
              <a:t>Challenges</a:t>
            </a:r>
            <a:r>
              <a:rPr lang="sk-SK" sz="2000" dirty="0"/>
              <a:t> pre MSP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/>
              <a:t>8</a:t>
            </a:r>
            <a:r>
              <a:rPr lang="sk-SK" sz="2000" dirty="0" smtClean="0"/>
              <a:t>. Dôraz </a:t>
            </a:r>
            <a:r>
              <a:rPr lang="sk-SK" sz="2000" dirty="0"/>
              <a:t>na </a:t>
            </a:r>
            <a:r>
              <a:rPr lang="sk-SK" sz="2000" dirty="0" err="1"/>
              <a:t>multidiscliplinaritu</a:t>
            </a:r>
            <a:r>
              <a:rPr lang="sk-SK" sz="2000" dirty="0"/>
              <a:t> a prierezové aktivity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/>
              <a:t>9</a:t>
            </a:r>
            <a:r>
              <a:rPr lang="sk-SK" sz="2000" dirty="0" smtClean="0"/>
              <a:t>. Váha </a:t>
            </a:r>
            <a:r>
              <a:rPr lang="sk-SK" sz="2000" dirty="0"/>
              <a:t>hodnotiacich kritérií pri inovačných </a:t>
            </a:r>
            <a:r>
              <a:rPr lang="sk-SK" sz="2000" dirty="0" smtClean="0"/>
              <a:t>aktivitách: 1/1,5/1 </a:t>
            </a:r>
          </a:p>
          <a:p>
            <a:pPr marL="0" indent="0">
              <a:buNone/>
            </a:pPr>
            <a:r>
              <a:rPr lang="sk-SK" sz="2000" dirty="0" smtClean="0"/>
              <a:t>10. Rozširovanie </a:t>
            </a:r>
            <a:r>
              <a:rPr lang="sk-SK" sz="2000" dirty="0"/>
              <a:t>účasti a </a:t>
            </a:r>
            <a:r>
              <a:rPr lang="sk-SK" sz="2000" dirty="0" err="1"/>
              <a:t>excelentnosti</a:t>
            </a:r>
            <a:r>
              <a:rPr lang="sk-SK" sz="2000" dirty="0"/>
              <a:t> </a:t>
            </a:r>
            <a:endParaRPr lang="sk-SK" sz="2000" dirty="0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27. 6. 2014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46380-CB64-4F6E-9D6C-55A62103FAAF}" type="slidenum">
              <a:rPr lang="sk-SK" smtClean="0"/>
              <a:pPr>
                <a:defRPr/>
              </a:pPr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25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Obsah pracovného programu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1800" b="1" dirty="0" smtClean="0">
                <a:solidFill>
                  <a:srgbClr val="92D050"/>
                </a:solidFill>
              </a:rPr>
              <a:t>1. </a:t>
            </a:r>
            <a:r>
              <a:rPr lang="sk-SK" sz="1800" b="1" dirty="0" err="1" smtClean="0">
                <a:solidFill>
                  <a:srgbClr val="92D050"/>
                </a:solidFill>
              </a:rPr>
              <a:t>General</a:t>
            </a:r>
            <a:r>
              <a:rPr lang="sk-SK" sz="1800" b="1" dirty="0" smtClean="0">
                <a:solidFill>
                  <a:srgbClr val="92D050"/>
                </a:solidFill>
              </a:rPr>
              <a:t> </a:t>
            </a:r>
            <a:r>
              <a:rPr lang="sk-SK" sz="1800" b="1" dirty="0" err="1">
                <a:solidFill>
                  <a:srgbClr val="92D050"/>
                </a:solidFill>
              </a:rPr>
              <a:t>Introduction</a:t>
            </a:r>
            <a:r>
              <a:rPr lang="sk-SK" sz="1800" b="1" dirty="0">
                <a:solidFill>
                  <a:srgbClr val="92D050"/>
                </a:solidFill>
              </a:rPr>
              <a:t> </a:t>
            </a:r>
            <a:endParaRPr lang="sk-SK" sz="18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sk-SK" sz="1800" b="1" dirty="0"/>
              <a:t>2</a:t>
            </a:r>
            <a:r>
              <a:rPr lang="sk-SK" sz="1800" b="1" dirty="0" smtClean="0"/>
              <a:t>. - 4</a:t>
            </a:r>
            <a:r>
              <a:rPr lang="sk-SK" sz="1800" b="1" dirty="0"/>
              <a:t>. </a:t>
            </a:r>
            <a:r>
              <a:rPr lang="sk-SK" sz="1800" b="1" dirty="0" err="1"/>
              <a:t>Pillar</a:t>
            </a:r>
            <a:r>
              <a:rPr lang="sk-SK" sz="1800" b="1" dirty="0"/>
              <a:t> I (</a:t>
            </a:r>
            <a:r>
              <a:rPr lang="sk-SK" sz="1800" b="1" dirty="0" err="1"/>
              <a:t>except</a:t>
            </a:r>
            <a:r>
              <a:rPr lang="sk-SK" sz="1800" b="1" dirty="0"/>
              <a:t> ERC) </a:t>
            </a:r>
            <a:endParaRPr lang="sk-SK" sz="1800" dirty="0"/>
          </a:p>
          <a:p>
            <a:r>
              <a:rPr lang="fr-FR" sz="1800" dirty="0" smtClean="0"/>
              <a:t>FET</a:t>
            </a:r>
            <a:r>
              <a:rPr lang="fr-FR" sz="1800" dirty="0"/>
              <a:t>, Marie </a:t>
            </a:r>
            <a:r>
              <a:rPr lang="fr-FR" sz="1800" i="1" dirty="0"/>
              <a:t>Skłodowska-Curie </a:t>
            </a:r>
            <a:r>
              <a:rPr lang="fr-FR" sz="1800" dirty="0"/>
              <a:t>actions, Research infrastructures </a:t>
            </a:r>
          </a:p>
          <a:p>
            <a:endParaRPr lang="sk-SK" sz="1800" dirty="0"/>
          </a:p>
          <a:p>
            <a:pPr marL="0" indent="0">
              <a:buNone/>
            </a:pPr>
            <a:r>
              <a:rPr lang="sk-SK" sz="1800" b="1" dirty="0"/>
              <a:t>4</a:t>
            </a:r>
            <a:r>
              <a:rPr lang="sk-SK" sz="1800" b="1" dirty="0" smtClean="0"/>
              <a:t>. - 7</a:t>
            </a:r>
            <a:r>
              <a:rPr lang="sk-SK" sz="1800" b="1" dirty="0"/>
              <a:t>. </a:t>
            </a:r>
            <a:r>
              <a:rPr lang="sk-SK" sz="1800" b="1" dirty="0" err="1"/>
              <a:t>Pillar</a:t>
            </a:r>
            <a:r>
              <a:rPr lang="sk-SK" sz="1800" b="1" dirty="0"/>
              <a:t> II </a:t>
            </a:r>
            <a:endParaRPr lang="sk-SK" sz="1800" dirty="0"/>
          </a:p>
          <a:p>
            <a:r>
              <a:rPr lang="en-US" sz="1800" dirty="0" smtClean="0"/>
              <a:t>LEITs</a:t>
            </a:r>
            <a:r>
              <a:rPr lang="en-US" sz="1800" dirty="0"/>
              <a:t>, Access to risk finance, Innovation in SMEs </a:t>
            </a:r>
          </a:p>
          <a:p>
            <a:endParaRPr lang="sk-SK" sz="1800" dirty="0"/>
          </a:p>
          <a:p>
            <a:pPr marL="0" indent="0">
              <a:buNone/>
            </a:pPr>
            <a:r>
              <a:rPr lang="sk-SK" sz="1800" b="1" dirty="0" smtClean="0"/>
              <a:t>8. - 14</a:t>
            </a:r>
            <a:r>
              <a:rPr lang="sk-SK" sz="1800" b="1" dirty="0"/>
              <a:t>. </a:t>
            </a:r>
            <a:r>
              <a:rPr lang="sk-SK" sz="1800" b="1" dirty="0" err="1"/>
              <a:t>Pillar</a:t>
            </a:r>
            <a:r>
              <a:rPr lang="sk-SK" sz="1800" b="1" dirty="0"/>
              <a:t> III </a:t>
            </a:r>
            <a:endParaRPr lang="sk-SK" sz="1800" dirty="0"/>
          </a:p>
          <a:p>
            <a:r>
              <a:rPr lang="sk-SK" sz="1800" dirty="0" err="1" smtClean="0"/>
              <a:t>All</a:t>
            </a:r>
            <a:r>
              <a:rPr lang="sk-SK" sz="1800" dirty="0" smtClean="0"/>
              <a:t> </a:t>
            </a:r>
            <a:r>
              <a:rPr lang="sk-SK" sz="1800" dirty="0" err="1"/>
              <a:t>seven</a:t>
            </a:r>
            <a:r>
              <a:rPr lang="sk-SK" sz="1800" dirty="0"/>
              <a:t> </a:t>
            </a:r>
            <a:r>
              <a:rPr lang="sk-SK" sz="1800" dirty="0" err="1"/>
              <a:t>societal</a:t>
            </a:r>
            <a:r>
              <a:rPr lang="sk-SK" sz="1800" dirty="0"/>
              <a:t> </a:t>
            </a:r>
            <a:r>
              <a:rPr lang="sk-SK" sz="1800" dirty="0" err="1"/>
              <a:t>challenges</a:t>
            </a:r>
            <a:r>
              <a:rPr lang="sk-SK" sz="1800" dirty="0"/>
              <a:t> </a:t>
            </a:r>
          </a:p>
          <a:p>
            <a:endParaRPr lang="sk-SK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92D050"/>
                </a:solidFill>
              </a:rPr>
              <a:t>15. Spreading excellence and widening participation </a:t>
            </a:r>
            <a:endParaRPr lang="en-US" sz="18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92D050"/>
                </a:solidFill>
              </a:rPr>
              <a:t>16. Science with and for society </a:t>
            </a:r>
            <a:endParaRPr lang="en-US" sz="18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sk-SK" sz="1800" b="1" dirty="0">
                <a:solidFill>
                  <a:srgbClr val="92D050"/>
                </a:solidFill>
              </a:rPr>
              <a:t>17. </a:t>
            </a:r>
            <a:r>
              <a:rPr lang="sk-SK" sz="1800" b="1" dirty="0" err="1">
                <a:solidFill>
                  <a:srgbClr val="92D050"/>
                </a:solidFill>
              </a:rPr>
              <a:t>Communication</a:t>
            </a:r>
            <a:r>
              <a:rPr lang="sk-SK" sz="1800" b="1" dirty="0">
                <a:solidFill>
                  <a:srgbClr val="92D050"/>
                </a:solidFill>
              </a:rPr>
              <a:t> and </a:t>
            </a:r>
            <a:r>
              <a:rPr lang="sk-SK" sz="1800" b="1" dirty="0" err="1">
                <a:solidFill>
                  <a:srgbClr val="92D050"/>
                </a:solidFill>
              </a:rPr>
              <a:t>dissemination</a:t>
            </a:r>
            <a:r>
              <a:rPr lang="sk-SK" sz="1800" b="1" dirty="0">
                <a:solidFill>
                  <a:srgbClr val="92D050"/>
                </a:solidFill>
              </a:rPr>
              <a:t> </a:t>
            </a:r>
            <a:endParaRPr lang="sk-SK" sz="18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sk-SK" sz="1800" b="1" dirty="0">
                <a:solidFill>
                  <a:srgbClr val="92D050"/>
                </a:solidFill>
              </a:rPr>
              <a:t>18. </a:t>
            </a:r>
            <a:r>
              <a:rPr lang="sk-SK" sz="1800" b="1" dirty="0" err="1">
                <a:solidFill>
                  <a:srgbClr val="92D050"/>
                </a:solidFill>
              </a:rPr>
              <a:t>General</a:t>
            </a:r>
            <a:r>
              <a:rPr lang="sk-SK" sz="1800" b="1" dirty="0">
                <a:solidFill>
                  <a:srgbClr val="92D050"/>
                </a:solidFill>
              </a:rPr>
              <a:t> </a:t>
            </a:r>
            <a:r>
              <a:rPr lang="sk-SK" sz="1800" b="1" dirty="0" err="1">
                <a:solidFill>
                  <a:srgbClr val="92D050"/>
                </a:solidFill>
              </a:rPr>
              <a:t>Annexes</a:t>
            </a:r>
            <a:r>
              <a:rPr lang="sk-SK" sz="1800" b="1" dirty="0">
                <a:solidFill>
                  <a:srgbClr val="92D050"/>
                </a:solidFill>
              </a:rPr>
              <a:t> </a:t>
            </a:r>
            <a:endParaRPr lang="sk-SK" sz="1600" dirty="0">
              <a:solidFill>
                <a:srgbClr val="92D050"/>
              </a:solidFill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27. 6. 2014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46380-CB64-4F6E-9D6C-55A62103FAAF}" type="slidenum">
              <a:rPr lang="sk-SK" smtClean="0"/>
              <a:pPr>
                <a:defRPr/>
              </a:pPr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4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Kto sa môže zúčastniť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Automaticky</a:t>
            </a:r>
            <a:r>
              <a:rPr lang="sk-SK" dirty="0"/>
              <a:t>: </a:t>
            </a:r>
          </a:p>
          <a:p>
            <a:pPr marL="0" indent="0">
              <a:buNone/>
            </a:pPr>
            <a:r>
              <a:rPr lang="sk-SK" dirty="0" smtClean="0"/>
              <a:t>	- subjekty </a:t>
            </a:r>
            <a:r>
              <a:rPr lang="sk-SK" dirty="0"/>
              <a:t>z MS/AC </a:t>
            </a:r>
          </a:p>
          <a:p>
            <a:pPr marL="0" indent="0">
              <a:buNone/>
            </a:pPr>
            <a:r>
              <a:rPr lang="sk-SK" dirty="0" smtClean="0"/>
              <a:t>	- medzinárodné </a:t>
            </a:r>
            <a:r>
              <a:rPr lang="sk-SK" dirty="0"/>
              <a:t>európske záujmové organizácie </a:t>
            </a:r>
          </a:p>
          <a:p>
            <a:pPr marL="0" indent="0">
              <a:buNone/>
            </a:pPr>
            <a:r>
              <a:rPr lang="sk-SK" dirty="0" smtClean="0"/>
              <a:t>	- subjekty </a:t>
            </a:r>
            <a:r>
              <a:rPr lang="sk-SK" dirty="0"/>
              <a:t>definované vo WP </a:t>
            </a:r>
          </a:p>
          <a:p>
            <a:endParaRPr lang="sk-SK" dirty="0"/>
          </a:p>
          <a:p>
            <a:r>
              <a:rPr lang="sk-SK" dirty="0"/>
              <a:t>Ostatní, ak: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sz="2000" dirty="0" smtClean="0"/>
              <a:t>- ich </a:t>
            </a:r>
            <a:r>
              <a:rPr lang="sk-SK" sz="2000" dirty="0"/>
              <a:t>účasť EK alebo iné financujúce orgány považujú za </a:t>
            </a:r>
            <a:r>
              <a:rPr lang="sk-SK" sz="2000" dirty="0" smtClean="0"/>
              <a:t>	nevyhnutnú </a:t>
            </a:r>
            <a:r>
              <a:rPr lang="sk-SK" sz="2000" dirty="0"/>
              <a:t>pre uskutočnenie projektu </a:t>
            </a:r>
          </a:p>
          <a:p>
            <a:pPr marL="0" indent="0">
              <a:buNone/>
            </a:pPr>
            <a:r>
              <a:rPr lang="sk-SK" sz="2000" dirty="0"/>
              <a:t>	</a:t>
            </a:r>
            <a:r>
              <a:rPr lang="sk-SK" sz="2000" dirty="0" smtClean="0"/>
              <a:t>- je </a:t>
            </a:r>
            <a:r>
              <a:rPr lang="sk-SK" sz="2000" dirty="0"/>
              <a:t>to stanovené v medzinárodných zmluvách medzi EÚ a </a:t>
            </a:r>
            <a:r>
              <a:rPr lang="sk-SK" sz="2000" dirty="0" smtClean="0"/>
              <a:t>tretími 	krajinami </a:t>
            </a:r>
            <a:r>
              <a:rPr lang="sk-SK" sz="2000" dirty="0"/>
              <a:t>alebo organizáciami 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27. 6. 2014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46380-CB64-4F6E-9D6C-55A62103FAAF}" type="slidenum">
              <a:rPr lang="sk-SK" smtClean="0"/>
              <a:pPr>
                <a:defRPr/>
              </a:pPr>
              <a:t>15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258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Typy projektov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Výskumné a inovačné akcie (RIA)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sk-SK" sz="1800" dirty="0" smtClean="0">
                <a:solidFill>
                  <a:schemeClr val="bg2">
                    <a:lumMod val="50000"/>
                  </a:schemeClr>
                </a:solidFill>
              </a:rPr>
              <a:t>zisk 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</a:rPr>
              <a:t>nových poznatkov, overenie funkčnosti novej technológie atď. </a:t>
            </a:r>
            <a:r>
              <a:rPr lang="sk-SK" sz="1800" dirty="0" smtClean="0">
                <a:solidFill>
                  <a:schemeClr val="bg2">
                    <a:lumMod val="50000"/>
                  </a:schemeClr>
                </a:solidFill>
              </a:rPr>
              <a:t>– 100 %</a:t>
            </a:r>
          </a:p>
          <a:p>
            <a:r>
              <a:rPr lang="sk-SK" dirty="0" smtClean="0"/>
              <a:t>Inovačné akcie (IA) </a:t>
            </a:r>
            <a:r>
              <a:rPr lang="sk-SK" sz="1800" dirty="0" smtClean="0">
                <a:solidFill>
                  <a:schemeClr val="bg2">
                    <a:lumMod val="50000"/>
                  </a:schemeClr>
                </a:solidFill>
              </a:rPr>
              <a:t>- vytvorenie 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</a:rPr>
              <a:t>plánu alebo dizajnu nových, pozmenených či vylepšených produktov </a:t>
            </a:r>
            <a:r>
              <a:rPr lang="sk-SK" sz="1800" dirty="0" smtClean="0">
                <a:solidFill>
                  <a:schemeClr val="bg2">
                    <a:lumMod val="50000"/>
                  </a:schemeClr>
                </a:solidFill>
              </a:rPr>
              <a:t>– 70 / 100 %</a:t>
            </a:r>
          </a:p>
          <a:p>
            <a:r>
              <a:rPr lang="sk-SK" dirty="0" smtClean="0"/>
              <a:t>Koordinačné a podporné akcie (CSA) 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</a:rPr>
              <a:t>- komunikačné a koordinačné aktivity, ktorých cieľom je šírenie získaných poznatkov – 100 %</a:t>
            </a:r>
          </a:p>
          <a:p>
            <a:r>
              <a:rPr lang="sk-SK" sz="2000" dirty="0"/>
              <a:t>Nástroj pre MSP (SMEI)</a:t>
            </a:r>
          </a:p>
          <a:p>
            <a:r>
              <a:rPr lang="sk-SK" sz="2000" dirty="0" err="1"/>
              <a:t>Fast</a:t>
            </a:r>
            <a:r>
              <a:rPr lang="sk-SK" sz="2000" dirty="0"/>
              <a:t> </a:t>
            </a:r>
            <a:r>
              <a:rPr lang="sk-SK" sz="2000" dirty="0" err="1"/>
              <a:t>Track</a:t>
            </a:r>
            <a:r>
              <a:rPr lang="sk-SK" sz="2000" dirty="0"/>
              <a:t> to </a:t>
            </a:r>
            <a:r>
              <a:rPr lang="sk-SK" sz="2000" dirty="0" err="1"/>
              <a:t>Innovation</a:t>
            </a:r>
            <a:r>
              <a:rPr lang="sk-SK" sz="2000" dirty="0"/>
              <a:t> (FTI)</a:t>
            </a:r>
          </a:p>
          <a:p>
            <a:r>
              <a:rPr lang="sk-SK" sz="2000" dirty="0" smtClean="0"/>
              <a:t>Granty Európskej výskumnej rady (ERC)</a:t>
            </a:r>
          </a:p>
          <a:p>
            <a:r>
              <a:rPr lang="sk-SK" sz="2000" dirty="0" smtClean="0"/>
              <a:t>Akcie </a:t>
            </a:r>
            <a:r>
              <a:rPr lang="sk-SK" sz="2000" dirty="0" err="1" smtClean="0"/>
              <a:t>Marie</a:t>
            </a:r>
            <a:r>
              <a:rPr lang="sk-SK" sz="2000" dirty="0" smtClean="0"/>
              <a:t> </a:t>
            </a:r>
            <a:r>
              <a:rPr lang="sk-SK" sz="2000" dirty="0" err="1" smtClean="0"/>
              <a:t>Slodowska-Curie</a:t>
            </a:r>
            <a:r>
              <a:rPr lang="sk-SK" sz="2000" dirty="0" smtClean="0"/>
              <a:t> (MSCA)</a:t>
            </a:r>
          </a:p>
          <a:p>
            <a:r>
              <a:rPr lang="sk-SK" sz="2000" dirty="0" err="1" smtClean="0"/>
              <a:t>Pre-Commercial</a:t>
            </a:r>
            <a:r>
              <a:rPr lang="sk-SK" sz="2000" dirty="0" smtClean="0"/>
              <a:t> </a:t>
            </a:r>
            <a:r>
              <a:rPr lang="sk-SK" sz="2000" dirty="0" err="1" smtClean="0"/>
              <a:t>Procurement</a:t>
            </a:r>
            <a:r>
              <a:rPr lang="sk-SK" sz="2000" dirty="0" smtClean="0"/>
              <a:t> </a:t>
            </a:r>
            <a:r>
              <a:rPr lang="sk-SK" sz="2000" dirty="0" err="1" smtClean="0"/>
              <a:t>Co-fund</a:t>
            </a:r>
            <a:r>
              <a:rPr lang="sk-SK" sz="2000" dirty="0" smtClean="0"/>
              <a:t> (PCP)</a:t>
            </a:r>
          </a:p>
          <a:p>
            <a:r>
              <a:rPr lang="en-US" altLang="sk-SK" sz="2000" dirty="0"/>
              <a:t>Public procurement of innovative solutions </a:t>
            </a:r>
            <a:r>
              <a:rPr lang="en-US" altLang="sk-SK" sz="2000" dirty="0" smtClean="0"/>
              <a:t>Co-fund</a:t>
            </a:r>
            <a:r>
              <a:rPr lang="sk-SK" altLang="sk-SK" sz="2000" dirty="0" smtClean="0"/>
              <a:t> (</a:t>
            </a:r>
            <a:r>
              <a:rPr lang="sk-SK" sz="2000" dirty="0" smtClean="0"/>
              <a:t>PPI)</a:t>
            </a:r>
          </a:p>
          <a:p>
            <a:r>
              <a:rPr lang="sk-SK" sz="2000" dirty="0" smtClean="0"/>
              <a:t>ERA-NET </a:t>
            </a:r>
            <a:r>
              <a:rPr lang="sk-SK" sz="2000" dirty="0" err="1" smtClean="0"/>
              <a:t>Cofund</a:t>
            </a:r>
            <a:endParaRPr lang="sk-SK" sz="2000" dirty="0" smtClean="0"/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27. 6. </a:t>
            </a:r>
            <a:r>
              <a:rPr lang="sk-SK" dirty="0" smtClean="0"/>
              <a:t>2014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46380-CB64-4F6E-9D6C-55A62103FAAF}" type="slidenum">
              <a:rPr lang="sk-SK" smtClean="0"/>
              <a:pPr>
                <a:defRPr/>
              </a:pPr>
              <a:t>16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0327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Podmienky účasti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Minimálne </a:t>
            </a:r>
            <a:r>
              <a:rPr lang="sk-SK" b="1" dirty="0"/>
              <a:t>podmienky účasti: </a:t>
            </a:r>
            <a:endParaRPr lang="sk-SK" dirty="0"/>
          </a:p>
          <a:p>
            <a:pPr marL="0" indent="0">
              <a:buNone/>
            </a:pPr>
            <a:r>
              <a:rPr lang="sk-SK" sz="2000" dirty="0"/>
              <a:t>1</a:t>
            </a:r>
            <a:r>
              <a:rPr lang="sk-SK" sz="2000" dirty="0" smtClean="0"/>
              <a:t>.   min</a:t>
            </a:r>
            <a:r>
              <a:rPr lang="sk-SK" sz="2000" dirty="0"/>
              <a:t>. 3 účastníci </a:t>
            </a:r>
          </a:p>
          <a:p>
            <a:pPr marL="0" indent="0">
              <a:buNone/>
            </a:pPr>
            <a:r>
              <a:rPr lang="sk-SK" sz="2000" dirty="0"/>
              <a:t>2</a:t>
            </a:r>
            <a:r>
              <a:rPr lang="sk-SK" sz="2000" dirty="0" smtClean="0"/>
              <a:t>.   z </a:t>
            </a:r>
            <a:r>
              <a:rPr lang="sk-SK" sz="2000" dirty="0"/>
              <a:t>3 MS/AC </a:t>
            </a:r>
          </a:p>
          <a:p>
            <a:pPr marL="0" indent="0">
              <a:buNone/>
            </a:pPr>
            <a:r>
              <a:rPr lang="sk-SK" sz="2000" dirty="0"/>
              <a:t>3</a:t>
            </a:r>
            <a:r>
              <a:rPr lang="sk-SK" sz="2000" dirty="0" smtClean="0"/>
              <a:t>.   na </a:t>
            </a:r>
            <a:r>
              <a:rPr lang="sk-SK" sz="2000" dirty="0"/>
              <a:t>sebe nezávislí </a:t>
            </a:r>
          </a:p>
          <a:p>
            <a:endParaRPr lang="sk-SK" sz="1800" dirty="0"/>
          </a:p>
          <a:p>
            <a:pPr marL="0" indent="0">
              <a:buNone/>
            </a:pPr>
            <a:r>
              <a:rPr lang="sk-SK" b="1" dirty="0"/>
              <a:t>Výnimka: </a:t>
            </a:r>
            <a:endParaRPr lang="sk-SK" dirty="0"/>
          </a:p>
          <a:p>
            <a:r>
              <a:rPr lang="sk-SK" sz="2000" dirty="0" smtClean="0"/>
              <a:t>ERC</a:t>
            </a:r>
            <a:r>
              <a:rPr lang="sk-SK" sz="2000" dirty="0"/>
              <a:t>, SME </a:t>
            </a:r>
            <a:r>
              <a:rPr lang="sk-SK" sz="2000" dirty="0" err="1"/>
              <a:t>instrument</a:t>
            </a:r>
            <a:r>
              <a:rPr lang="sk-SK" sz="2000" dirty="0"/>
              <a:t>, </a:t>
            </a:r>
            <a:r>
              <a:rPr lang="sk-SK" sz="2000" dirty="0" err="1"/>
              <a:t>co-fund</a:t>
            </a:r>
            <a:r>
              <a:rPr lang="sk-SK" sz="2000" dirty="0"/>
              <a:t> </a:t>
            </a:r>
          </a:p>
          <a:p>
            <a:r>
              <a:rPr lang="sk-SK" sz="2000" dirty="0" smtClean="0"/>
              <a:t>CSA</a:t>
            </a:r>
            <a:r>
              <a:rPr lang="sk-SK" sz="2000" dirty="0"/>
              <a:t>, </a:t>
            </a:r>
            <a:r>
              <a:rPr lang="sk-SK" sz="2000" dirty="0" err="1"/>
              <a:t>mobilitné</a:t>
            </a:r>
            <a:r>
              <a:rPr lang="sk-SK" sz="2000" dirty="0"/>
              <a:t> projekty (MSCA) </a:t>
            </a:r>
          </a:p>
          <a:p>
            <a:endParaRPr lang="sk-SK" sz="1800" dirty="0"/>
          </a:p>
          <a:p>
            <a:pPr marL="0" indent="0">
              <a:buNone/>
            </a:pPr>
            <a:r>
              <a:rPr lang="sk-SK" b="1" dirty="0"/>
              <a:t>Ďalšie podmienky: </a:t>
            </a:r>
            <a:endParaRPr lang="sk-SK" dirty="0"/>
          </a:p>
          <a:p>
            <a:r>
              <a:rPr lang="sk-SK" sz="2000" dirty="0" smtClean="0"/>
              <a:t>bližšie </a:t>
            </a:r>
            <a:r>
              <a:rPr lang="sk-SK" sz="2000" dirty="0"/>
              <a:t>definované vo WP napr. počet účastníkov v projekte, typy účastníkov a pod. 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27. 6. </a:t>
            </a:r>
            <a:r>
              <a:rPr lang="sk-SK" dirty="0" smtClean="0"/>
              <a:t>2014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46380-CB64-4F6E-9D6C-55A62103FAAF}" type="slidenum">
              <a:rPr lang="sk-SK" smtClean="0"/>
              <a:pPr>
                <a:defRPr/>
              </a:pPr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769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Hodnotenie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b="1" dirty="0" err="1" smtClean="0"/>
              <a:t>Excelentnosť</a:t>
            </a:r>
            <a:endParaRPr lang="sk-SK" b="1" dirty="0" smtClean="0"/>
          </a:p>
          <a:p>
            <a:r>
              <a:rPr lang="sk-SK" b="1" dirty="0" smtClean="0"/>
              <a:t>Dopad</a:t>
            </a:r>
          </a:p>
          <a:p>
            <a:r>
              <a:rPr lang="sk-SK" b="1" dirty="0" smtClean="0"/>
              <a:t>Kvalita a efektivita implementácie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sz="2000" dirty="0" smtClean="0"/>
              <a:t>...inovácie</a:t>
            </a:r>
          </a:p>
          <a:p>
            <a:pPr marL="0" indent="0">
              <a:buNone/>
            </a:pPr>
            <a:r>
              <a:rPr lang="sk-SK" sz="2000" dirty="0" smtClean="0"/>
              <a:t>...vyššie hodnotenie dopadu pri IA</a:t>
            </a:r>
          </a:p>
          <a:p>
            <a:pPr marL="0" indent="0">
              <a:buNone/>
            </a:pPr>
            <a:r>
              <a:rPr lang="sk-SK" sz="2000" dirty="0" smtClean="0"/>
              <a:t>...detaily, váha a </a:t>
            </a:r>
            <a:r>
              <a:rPr lang="sk-SK" sz="2000" dirty="0" err="1" smtClean="0"/>
              <a:t>tresholds</a:t>
            </a:r>
            <a:r>
              <a:rPr lang="sk-SK" sz="2000" dirty="0" smtClean="0"/>
              <a:t> vo WP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Staňte sa hodnotiteľom</a:t>
            </a:r>
            <a:endParaRPr lang="sk-SK" dirty="0"/>
          </a:p>
          <a:p>
            <a:r>
              <a:rPr lang="sk-SK" sz="2000" dirty="0">
                <a:hlinkClick r:id="rId2"/>
              </a:rPr>
              <a:t>http://</a:t>
            </a:r>
            <a:r>
              <a:rPr lang="sk-SK" sz="2000" dirty="0" smtClean="0">
                <a:hlinkClick r:id="rId2"/>
              </a:rPr>
              <a:t>ec.europa.eu/research/participants/portal/page/experts</a:t>
            </a:r>
            <a:r>
              <a:rPr lang="sk-SK" sz="2000" dirty="0" smtClean="0"/>
              <a:t>  </a:t>
            </a:r>
            <a:endParaRPr lang="sk-SK" sz="20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27. 6. 2014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46380-CB64-4F6E-9D6C-55A62103FAAF}" type="slidenum">
              <a:rPr lang="sk-SK" smtClean="0"/>
              <a:pPr>
                <a:defRPr/>
              </a:pPr>
              <a:t>18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3968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Národné kontaktné body pre Horizont </a:t>
            </a:r>
            <a:r>
              <a:rPr lang="sk-SK" b="1" dirty="0" smtClean="0"/>
              <a:t>2020</a:t>
            </a:r>
            <a:endParaRPr lang="sk-SK" b="1" dirty="0" smtClean="0">
              <a:ea typeface="ＭＳ Ｐゴシック" pitchFamily="34" charset="-128"/>
            </a:endParaRPr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340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dirty="0"/>
              <a:t>27. 6. 2014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dirty="0"/>
          </a:p>
        </p:txBody>
      </p:sp>
      <p:sp>
        <p:nvSpPr>
          <p:cNvPr id="14342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D3D47D-569A-4D05-8AB7-0202E7AD82CC}" type="slidenum">
              <a:rPr lang="sk-SK" smtClean="0"/>
              <a:pPr/>
              <a:t>19</a:t>
            </a:fld>
            <a:endParaRPr lang="sk-SK" smtClean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105812"/>
              </p:ext>
            </p:extLst>
          </p:nvPr>
        </p:nvGraphicFramePr>
        <p:xfrm>
          <a:off x="179512" y="1484784"/>
          <a:ext cx="8712970" cy="5131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1359402"/>
                <a:gridCol w="1880958"/>
                <a:gridCol w="1206636"/>
                <a:gridCol w="953604"/>
                <a:gridCol w="1584178"/>
              </a:tblGrid>
              <a:tr h="25529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>
                          <a:effectLst/>
                        </a:rPr>
                        <a:t>Pilier</a:t>
                      </a:r>
                      <a:endParaRPr lang="sk-SK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kern="1200" dirty="0">
                          <a:effectLst/>
                        </a:rPr>
                        <a:t>Tematická oblasť</a:t>
                      </a:r>
                      <a:endParaRPr lang="sk-SK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kern="1200" dirty="0">
                          <a:effectLst/>
                        </a:rPr>
                        <a:t>NCP</a:t>
                      </a:r>
                      <a:endParaRPr lang="sk-SK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kern="1200">
                          <a:effectLst/>
                        </a:rPr>
                        <a:t> </a:t>
                      </a:r>
                      <a:endParaRPr lang="sk-S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kern="1200">
                          <a:effectLst/>
                        </a:rPr>
                        <a:t>Email</a:t>
                      </a:r>
                      <a:endParaRPr lang="sk-S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375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National</a:t>
                      </a:r>
                      <a:r>
                        <a:rPr lang="sk-SK" sz="800" kern="1200" dirty="0">
                          <a:effectLst/>
                        </a:rPr>
                        <a:t> NCP </a:t>
                      </a:r>
                      <a:r>
                        <a:rPr lang="sk-SK" sz="800" kern="1200" dirty="0" err="1">
                          <a:effectLst/>
                        </a:rPr>
                        <a:t>coordinator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>
                          <a:effectLst/>
                        </a:rPr>
                        <a:t>Jana Tomková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jana.tomkova@cvtisr.sk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551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Legal</a:t>
                      </a:r>
                      <a:r>
                        <a:rPr lang="sk-SK" sz="800" kern="1200" dirty="0">
                          <a:effectLst/>
                        </a:rPr>
                        <a:t> and </a:t>
                      </a:r>
                      <a:r>
                        <a:rPr lang="sk-SK" sz="800" kern="1200" dirty="0" err="1">
                          <a:effectLst/>
                        </a:rPr>
                        <a:t>Financial</a:t>
                      </a:r>
                      <a:endParaRPr lang="sk-SK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>
                          <a:effectLst/>
                        </a:rPr>
                        <a:t> 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>
                          <a:effectLst/>
                        </a:rPr>
                        <a:t>Peter Beňo</a:t>
                      </a:r>
                      <a:endParaRPr lang="sk-SK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>
                          <a:effectLst/>
                        </a:rPr>
                        <a:t>Viera Petrášová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>
                          <a:effectLst/>
                        </a:rPr>
                        <a:t>CVTI SR</a:t>
                      </a:r>
                      <a:endParaRPr lang="sk-SK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>
                          <a:effectLst/>
                        </a:rPr>
                        <a:t>CVTI SR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u="none" strike="noStrike" kern="1200">
                          <a:effectLst/>
                          <a:hlinkClick r:id="rId2"/>
                        </a:rPr>
                        <a:t>peter.beno@cvtisr.sk</a:t>
                      </a:r>
                      <a:endParaRPr lang="sk-SK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viera.petrasova@cvtisr.sk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8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Excellent science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ERC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Iveta Hermanovská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Soňa Ftáčniková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>
                          <a:effectLst/>
                        </a:rPr>
                        <a:t>CVTI SR</a:t>
                      </a:r>
                      <a:endParaRPr lang="sk-SK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>
                          <a:effectLst/>
                        </a:rPr>
                        <a:t>APVV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u="none" strike="noStrike" kern="1200" dirty="0" err="1">
                          <a:effectLst/>
                          <a:hlinkClick r:id="rId3"/>
                        </a:rPr>
                        <a:t>iveta.hermanovska@cvtisr.sk</a:t>
                      </a:r>
                      <a:endParaRPr lang="sk-SK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sona.ftacnikova@apvv.sk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3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 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FET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Nataša Hurtová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u="none" strike="noStrike" kern="1200" dirty="0" err="1">
                          <a:effectLst/>
                          <a:hlinkClick r:id="rId4"/>
                        </a:rPr>
                        <a:t>natasa.hurtova@cvtisr.sk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9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 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MSCA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Iveta Hermanovská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u="none" strike="noStrike" kern="1200" dirty="0" err="1">
                          <a:effectLst/>
                          <a:hlinkClick r:id="rId3"/>
                        </a:rPr>
                        <a:t>iveta.hermanovska@cvtisr.sk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 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European research infrastructures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Viera Petrášová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viera.petrasova@cvtisr.sk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3752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Industrial leadership</a:t>
                      </a:r>
                      <a:endParaRPr lang="sk-SK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 </a:t>
                      </a:r>
                      <a:endParaRPr lang="sk-SK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 </a:t>
                      </a:r>
                      <a:endParaRPr lang="sk-SK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 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LEIT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ICT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Mária Búciová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STU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maria_buciova@stuba.sk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6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NMP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Dušan Janičkovič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SAV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dusan.janickovic@savba.sk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325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Space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Mária Búciová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Nataša Hurtová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STU </a:t>
                      </a:r>
                      <a:endParaRPr lang="sk-SK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u="none" strike="noStrike" kern="1200" dirty="0" err="1">
                          <a:effectLst/>
                          <a:hlinkClick r:id="rId5"/>
                        </a:rPr>
                        <a:t>maria_buciova@stuba.sk</a:t>
                      </a:r>
                      <a:endParaRPr lang="sk-SK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u="none" strike="noStrike" kern="1200" dirty="0" err="1">
                          <a:effectLst/>
                          <a:hlinkClick r:id="rId4"/>
                        </a:rPr>
                        <a:t>natasa.hurtova@cvtisr.sk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325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Access to finances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Viera Petrášová</a:t>
                      </a:r>
                      <a:br>
                        <a:rPr lang="sk-SK" sz="800" kern="1200">
                          <a:effectLst/>
                        </a:rPr>
                      </a:br>
                      <a:r>
                        <a:rPr lang="sk-SK" sz="800" kern="1200">
                          <a:effectLst/>
                        </a:rPr>
                        <a:t>Ivan Filus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BIC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u="none" strike="noStrike" kern="1200" dirty="0" err="1">
                          <a:effectLst/>
                          <a:hlinkClick r:id="rId6"/>
                        </a:rPr>
                        <a:t>viera.petrasova@cvtisr.sk</a:t>
                      </a:r>
                      <a:endParaRPr lang="sk-SK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filus@bic.sk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325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SMEs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Viera Petrášová</a:t>
                      </a:r>
                      <a:endParaRPr lang="sk-SK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Ivan Filus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BIC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u="none" strike="noStrike" kern="1200" dirty="0" err="1">
                          <a:effectLst/>
                          <a:hlinkClick r:id="rId6"/>
                        </a:rPr>
                        <a:t>viera.petrasova@cvtisr.sk</a:t>
                      </a:r>
                      <a:endParaRPr lang="sk-SK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filus@bic.sk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3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Societl</a:t>
                      </a:r>
                      <a:r>
                        <a:rPr lang="sk-SK" sz="800" kern="1200" dirty="0">
                          <a:effectLst/>
                        </a:rPr>
                        <a:t> </a:t>
                      </a:r>
                      <a:r>
                        <a:rPr lang="sk-SK" sz="800" kern="1200" dirty="0" err="1">
                          <a:effectLst/>
                        </a:rPr>
                        <a:t>challenges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Health</a:t>
                      </a:r>
                      <a:r>
                        <a:rPr lang="sk-SK" sz="800" kern="1200" dirty="0">
                          <a:effectLst/>
                        </a:rPr>
                        <a:t>, </a:t>
                      </a:r>
                      <a:r>
                        <a:rPr lang="sk-SK" sz="800" kern="1200" dirty="0" err="1">
                          <a:effectLst/>
                        </a:rPr>
                        <a:t>demographic</a:t>
                      </a:r>
                      <a:r>
                        <a:rPr lang="sk-SK" sz="800" kern="1200" dirty="0">
                          <a:effectLst/>
                        </a:rPr>
                        <a:t> </a:t>
                      </a:r>
                      <a:r>
                        <a:rPr lang="sk-SK" sz="800" kern="1200" dirty="0" err="1">
                          <a:effectLst/>
                        </a:rPr>
                        <a:t>change</a:t>
                      </a:r>
                      <a:r>
                        <a:rPr lang="sk-SK" sz="800" kern="1200" dirty="0">
                          <a:effectLst/>
                        </a:rPr>
                        <a:t> and </a:t>
                      </a:r>
                      <a:r>
                        <a:rPr lang="sk-SK" sz="800" kern="1200" dirty="0" err="1">
                          <a:effectLst/>
                        </a:rPr>
                        <a:t>wellbeing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Iveta Hermanovská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u="none" strike="noStrike" kern="1200" dirty="0" err="1">
                          <a:effectLst/>
                          <a:hlinkClick r:id="rId3"/>
                        </a:rPr>
                        <a:t>iveta.hermanovska@cvtisr.sk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3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 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 err="1">
                          <a:effectLst/>
                        </a:rPr>
                        <a:t>Food</a:t>
                      </a:r>
                      <a:r>
                        <a:rPr lang="sk-SK" sz="800" dirty="0">
                          <a:effectLst/>
                        </a:rPr>
                        <a:t> </a:t>
                      </a:r>
                      <a:r>
                        <a:rPr lang="sk-SK" sz="800" dirty="0" err="1">
                          <a:effectLst/>
                        </a:rPr>
                        <a:t>Security</a:t>
                      </a:r>
                      <a:r>
                        <a:rPr lang="sk-SK" sz="800" dirty="0">
                          <a:effectLst/>
                        </a:rPr>
                        <a:t>, </a:t>
                      </a:r>
                      <a:r>
                        <a:rPr lang="sk-SK" sz="800" dirty="0" err="1">
                          <a:effectLst/>
                        </a:rPr>
                        <a:t>Sustainable</a:t>
                      </a:r>
                      <a:r>
                        <a:rPr lang="sk-SK" sz="800" dirty="0">
                          <a:effectLst/>
                        </a:rPr>
                        <a:t> </a:t>
                      </a:r>
                      <a:r>
                        <a:rPr lang="sk-SK" sz="800" dirty="0" err="1">
                          <a:effectLst/>
                        </a:rPr>
                        <a:t>Agriculture</a:t>
                      </a:r>
                      <a:r>
                        <a:rPr lang="sk-SK" sz="800" dirty="0">
                          <a:effectLst/>
                        </a:rPr>
                        <a:t> and </a:t>
                      </a:r>
                      <a:r>
                        <a:rPr lang="sk-SK" sz="800" dirty="0" err="1">
                          <a:effectLst/>
                        </a:rPr>
                        <a:t>Forestry</a:t>
                      </a:r>
                      <a:r>
                        <a:rPr lang="sk-SK" sz="800" dirty="0">
                          <a:effectLst/>
                        </a:rPr>
                        <a:t>, Marine, </a:t>
                      </a:r>
                      <a:r>
                        <a:rPr lang="sk-SK" sz="800" dirty="0" err="1">
                          <a:effectLst/>
                        </a:rPr>
                        <a:t>Maritime</a:t>
                      </a:r>
                      <a:r>
                        <a:rPr lang="sk-SK" sz="800" dirty="0">
                          <a:effectLst/>
                        </a:rPr>
                        <a:t> and </a:t>
                      </a:r>
                      <a:r>
                        <a:rPr lang="sk-SK" sz="800" dirty="0" err="1">
                          <a:effectLst/>
                        </a:rPr>
                        <a:t>Inland</a:t>
                      </a:r>
                      <a:r>
                        <a:rPr lang="sk-SK" sz="800" dirty="0">
                          <a:effectLst/>
                        </a:rPr>
                        <a:t> </a:t>
                      </a:r>
                      <a:r>
                        <a:rPr lang="sk-SK" sz="800" dirty="0" err="1">
                          <a:effectLst/>
                        </a:rPr>
                        <a:t>Water</a:t>
                      </a:r>
                      <a:r>
                        <a:rPr lang="sk-SK" sz="800" dirty="0">
                          <a:effectLst/>
                        </a:rPr>
                        <a:t> </a:t>
                      </a:r>
                      <a:r>
                        <a:rPr lang="sk-SK" sz="800" dirty="0" err="1">
                          <a:effectLst/>
                        </a:rPr>
                        <a:t>Research</a:t>
                      </a:r>
                      <a:r>
                        <a:rPr lang="sk-SK" sz="800" dirty="0">
                          <a:effectLst/>
                        </a:rPr>
                        <a:t> </a:t>
                      </a:r>
                      <a:r>
                        <a:rPr lang="sk-SK" sz="800" dirty="0" err="1">
                          <a:effectLst/>
                        </a:rPr>
                        <a:t>and</a:t>
                      </a:r>
                      <a:r>
                        <a:rPr lang="sk-SK" sz="800" dirty="0">
                          <a:effectLst/>
                        </a:rPr>
                        <a:t> </a:t>
                      </a:r>
                      <a:r>
                        <a:rPr lang="sk-SK" sz="800" dirty="0" err="1">
                          <a:effectLst/>
                        </a:rPr>
                        <a:t>the</a:t>
                      </a:r>
                      <a:r>
                        <a:rPr lang="sk-SK" sz="800" dirty="0">
                          <a:effectLst/>
                        </a:rPr>
                        <a:t> </a:t>
                      </a:r>
                      <a:r>
                        <a:rPr lang="sk-SK" sz="800" dirty="0" err="1">
                          <a:effectLst/>
                        </a:rPr>
                        <a:t>Bioeconomy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Nataša Hurtová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Martina Fikselová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SPU Nitra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u="none" strike="noStrike" kern="1200" dirty="0" err="1">
                          <a:effectLst/>
                          <a:hlinkClick r:id="rId4"/>
                        </a:rPr>
                        <a:t>natasa.hurtova@cvtisr.sk</a:t>
                      </a:r>
                      <a:endParaRPr lang="sk-SK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martina.fikselova@gmail.com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1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 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Secure</a:t>
                      </a:r>
                      <a:r>
                        <a:rPr lang="sk-SK" sz="800" kern="1200" dirty="0">
                          <a:effectLst/>
                        </a:rPr>
                        <a:t>, </a:t>
                      </a:r>
                      <a:r>
                        <a:rPr lang="sk-SK" sz="800" kern="1200" dirty="0" err="1">
                          <a:effectLst/>
                        </a:rPr>
                        <a:t>clean</a:t>
                      </a:r>
                      <a:r>
                        <a:rPr lang="sk-SK" sz="800" kern="1200" dirty="0">
                          <a:effectLst/>
                        </a:rPr>
                        <a:t> and </a:t>
                      </a:r>
                      <a:r>
                        <a:rPr lang="sk-SK" sz="800" kern="1200" dirty="0" err="1">
                          <a:effectLst/>
                        </a:rPr>
                        <a:t>effective</a:t>
                      </a:r>
                      <a:r>
                        <a:rPr lang="sk-SK" sz="800" kern="1200" dirty="0">
                          <a:effectLst/>
                        </a:rPr>
                        <a:t> </a:t>
                      </a:r>
                      <a:r>
                        <a:rPr lang="sk-SK" sz="800" kern="1200" dirty="0" err="1">
                          <a:effectLst/>
                        </a:rPr>
                        <a:t>energy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Veronika Hanzelová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veronika.hanzelova@cvtisr.sk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 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Smart</a:t>
                      </a:r>
                      <a:r>
                        <a:rPr lang="sk-SK" sz="800" kern="1200" dirty="0">
                          <a:effectLst/>
                        </a:rPr>
                        <a:t>, </a:t>
                      </a:r>
                      <a:r>
                        <a:rPr lang="sk-SK" sz="800" kern="1200" dirty="0" err="1">
                          <a:effectLst/>
                        </a:rPr>
                        <a:t>green</a:t>
                      </a:r>
                      <a:r>
                        <a:rPr lang="sk-SK" sz="800" kern="1200" dirty="0">
                          <a:effectLst/>
                        </a:rPr>
                        <a:t> and </a:t>
                      </a:r>
                      <a:r>
                        <a:rPr lang="sk-SK" sz="800" kern="1200" dirty="0" err="1">
                          <a:effectLst/>
                        </a:rPr>
                        <a:t>integrated</a:t>
                      </a:r>
                      <a:r>
                        <a:rPr lang="sk-SK" sz="800" kern="1200" dirty="0">
                          <a:effectLst/>
                        </a:rPr>
                        <a:t> transport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Veronika Hanzelová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veronika.hanzelova@cvtisr.sk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3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 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 err="1">
                          <a:effectLst/>
                        </a:rPr>
                        <a:t>Climate</a:t>
                      </a:r>
                      <a:r>
                        <a:rPr lang="sk-SK" sz="800" dirty="0">
                          <a:effectLst/>
                        </a:rPr>
                        <a:t> </a:t>
                      </a:r>
                      <a:r>
                        <a:rPr lang="sk-SK" sz="800" dirty="0" err="1">
                          <a:effectLst/>
                        </a:rPr>
                        <a:t>Action</a:t>
                      </a:r>
                      <a:r>
                        <a:rPr lang="sk-SK" sz="800" dirty="0">
                          <a:effectLst/>
                        </a:rPr>
                        <a:t>, </a:t>
                      </a:r>
                      <a:r>
                        <a:rPr lang="sk-SK" sz="800" dirty="0" err="1">
                          <a:effectLst/>
                        </a:rPr>
                        <a:t>Environment</a:t>
                      </a:r>
                      <a:r>
                        <a:rPr lang="sk-SK" sz="800" dirty="0">
                          <a:effectLst/>
                        </a:rPr>
                        <a:t>, </a:t>
                      </a:r>
                      <a:r>
                        <a:rPr lang="sk-SK" sz="800" dirty="0" err="1">
                          <a:effectLst/>
                        </a:rPr>
                        <a:t>Resource</a:t>
                      </a:r>
                      <a:r>
                        <a:rPr lang="sk-SK" sz="800" dirty="0">
                          <a:effectLst/>
                        </a:rPr>
                        <a:t> </a:t>
                      </a:r>
                      <a:r>
                        <a:rPr lang="sk-SK" sz="800" dirty="0" err="1">
                          <a:effectLst/>
                        </a:rPr>
                        <a:t>Efficiency</a:t>
                      </a:r>
                      <a:r>
                        <a:rPr lang="sk-SK" sz="800" dirty="0">
                          <a:effectLst/>
                        </a:rPr>
                        <a:t> and </a:t>
                      </a:r>
                      <a:r>
                        <a:rPr lang="sk-SK" sz="800" dirty="0" err="1">
                          <a:effectLst/>
                        </a:rPr>
                        <a:t>Raw</a:t>
                      </a:r>
                      <a:r>
                        <a:rPr lang="sk-SK" sz="800" dirty="0">
                          <a:effectLst/>
                        </a:rPr>
                        <a:t> </a:t>
                      </a:r>
                      <a:r>
                        <a:rPr lang="sk-SK" sz="800" dirty="0" err="1">
                          <a:effectLst/>
                        </a:rPr>
                        <a:t>Materials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Veronika Hanzelová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Nataša Hurtová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u="none" strike="noStrike" kern="1200" dirty="0" err="1">
                          <a:effectLst/>
                          <a:hlinkClick r:id="rId7"/>
                        </a:rPr>
                        <a:t>veronika.hanzelova@cvtisr.sk</a:t>
                      </a:r>
                      <a:endParaRPr lang="sk-SK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u="none" strike="noStrike" kern="1200" dirty="0" err="1">
                          <a:effectLst/>
                          <a:hlinkClick r:id="rId4"/>
                        </a:rPr>
                        <a:t>natasa.hurtova@cvtisr.sk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 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Inclusive</a:t>
                      </a:r>
                      <a:r>
                        <a:rPr lang="sk-SK" sz="800" kern="1200" dirty="0">
                          <a:effectLst/>
                        </a:rPr>
                        <a:t>, </a:t>
                      </a:r>
                      <a:r>
                        <a:rPr lang="sk-SK" sz="800" kern="1200" dirty="0" err="1">
                          <a:effectLst/>
                        </a:rPr>
                        <a:t>innovative</a:t>
                      </a:r>
                      <a:r>
                        <a:rPr lang="sk-SK" sz="800" kern="1200" dirty="0">
                          <a:effectLst/>
                        </a:rPr>
                        <a:t> and </a:t>
                      </a:r>
                      <a:r>
                        <a:rPr lang="sk-SK" sz="800" kern="1200" dirty="0" err="1">
                          <a:effectLst/>
                        </a:rPr>
                        <a:t>reflective</a:t>
                      </a:r>
                      <a:r>
                        <a:rPr lang="sk-SK" sz="800" kern="1200" dirty="0">
                          <a:effectLst/>
                        </a:rPr>
                        <a:t> </a:t>
                      </a:r>
                      <a:r>
                        <a:rPr lang="sk-SK" sz="800" kern="1200" dirty="0" err="1">
                          <a:effectLst/>
                        </a:rPr>
                        <a:t>societies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Jakub Birka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jakub.birka@cvtisr.sk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3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800">
                        <a:effectLst/>
                        <a:latin typeface="Calibri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Security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Peter Beňo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u="none" strike="noStrike" kern="1200" dirty="0" err="1">
                          <a:effectLst/>
                          <a:hlinkClick r:id="rId2"/>
                        </a:rPr>
                        <a:t>peter.beno@cvtisr.sk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3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800">
                        <a:effectLst/>
                        <a:latin typeface="Calibri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Spreading</a:t>
                      </a:r>
                      <a:r>
                        <a:rPr lang="sk-SK" sz="800" kern="1200" dirty="0">
                          <a:effectLst/>
                        </a:rPr>
                        <a:t> excellence and </a:t>
                      </a:r>
                      <a:r>
                        <a:rPr lang="sk-SK" sz="800" kern="1200" dirty="0" err="1">
                          <a:effectLst/>
                        </a:rPr>
                        <a:t>widening</a:t>
                      </a:r>
                      <a:r>
                        <a:rPr lang="sk-SK" sz="800" kern="1200" dirty="0">
                          <a:effectLst/>
                        </a:rPr>
                        <a:t> </a:t>
                      </a:r>
                      <a:r>
                        <a:rPr lang="sk-SK" sz="800" kern="1200" dirty="0" err="1">
                          <a:effectLst/>
                        </a:rPr>
                        <a:t>participation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Jakub Birka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jakub.birka@cvtisr.sk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3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 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Science</a:t>
                      </a:r>
                      <a:r>
                        <a:rPr lang="sk-SK" sz="800" kern="1200" dirty="0">
                          <a:effectLst/>
                        </a:rPr>
                        <a:t> </a:t>
                      </a:r>
                      <a:r>
                        <a:rPr lang="sk-SK" sz="800" kern="1200" dirty="0" err="1">
                          <a:effectLst/>
                        </a:rPr>
                        <a:t>with</a:t>
                      </a:r>
                      <a:r>
                        <a:rPr lang="sk-SK" sz="800" kern="1200" dirty="0">
                          <a:effectLst/>
                        </a:rPr>
                        <a:t> and </a:t>
                      </a:r>
                      <a:r>
                        <a:rPr lang="sk-SK" sz="800" kern="1200" dirty="0" err="1">
                          <a:effectLst/>
                        </a:rPr>
                        <a:t>for</a:t>
                      </a:r>
                      <a:r>
                        <a:rPr lang="sk-SK" sz="800" kern="1200" dirty="0">
                          <a:effectLst/>
                        </a:rPr>
                        <a:t> society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Jakub Birka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jakub.birka@cvtisr.sk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325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800" dirty="0">
                        <a:effectLst/>
                        <a:latin typeface="Calibri"/>
                      </a:endParaRPr>
                    </a:p>
                  </a:txBody>
                  <a:tcPr marL="32573" marR="32573" marT="595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Euratom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Nataša Hurtová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Alena Brežná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VÚJE Trnava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u="none" strike="noStrike" kern="1200">
                          <a:effectLst/>
                          <a:hlinkClick r:id="rId4"/>
                        </a:rPr>
                        <a:t>natasa.hurtova@cvtisr.sk</a:t>
                      </a:r>
                      <a:endParaRPr lang="sk-SK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alena.brezna@vuje.sk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375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>
                          <a:effectLst/>
                        </a:rPr>
                        <a:t>JRC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effectLst/>
                        </a:rPr>
                        <a:t>Jana Tomková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73" marR="32573" marT="59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>
                          <a:effectLst/>
                        </a:rPr>
                        <a:t>CVTI SR</a:t>
                      </a:r>
                      <a:endParaRPr lang="sk-S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kern="1200" dirty="0" err="1">
                          <a:effectLst/>
                        </a:rPr>
                        <a:t>jana.tomkova@cvtisr.sk</a:t>
                      </a:r>
                      <a:endParaRPr lang="sk-S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sk-SK" b="1" dirty="0" smtClean="0"/>
              <a:t>Čo </a:t>
            </a:r>
            <a:r>
              <a:rPr lang="sk-SK" b="1" dirty="0"/>
              <a:t>je Horizont 2020? </a:t>
            </a:r>
            <a:endParaRPr lang="sk-SK" dirty="0" smtClean="0">
              <a:ea typeface="ＭＳ Ｐゴシック" pitchFamily="34" charset="-128"/>
            </a:endParaRPr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0" indent="0" eaLnBrk="1" hangingPunct="1">
              <a:buNone/>
            </a:pPr>
            <a:endParaRPr lang="sk-SK" dirty="0" smtClean="0">
              <a:ea typeface="ＭＳ Ｐゴシック" pitchFamily="34" charset="-128"/>
            </a:endParaRPr>
          </a:p>
          <a:p>
            <a:pPr eaLnBrk="1" hangingPunct="1"/>
            <a:endParaRPr lang="sk-SK" dirty="0" smtClean="0">
              <a:ea typeface="ＭＳ Ｐゴシック" pitchFamily="34" charset="-128"/>
            </a:endParaRPr>
          </a:p>
          <a:p>
            <a:pPr eaLnBrk="1" hangingPunct="1"/>
            <a:endParaRPr lang="sk-SK" dirty="0">
              <a:ea typeface="ＭＳ Ｐゴシック" pitchFamily="34" charset="-128"/>
            </a:endParaRPr>
          </a:p>
          <a:p>
            <a:pPr eaLnBrk="1" hangingPunct="1"/>
            <a:endParaRPr lang="sk-SK" dirty="0" smtClean="0">
              <a:ea typeface="ＭＳ Ｐゴシック" pitchFamily="34" charset="-128"/>
            </a:endParaRPr>
          </a:p>
          <a:p>
            <a:pPr eaLnBrk="1" hangingPunct="1"/>
            <a:endParaRPr lang="sk-SK" dirty="0">
              <a:ea typeface="ＭＳ Ｐゴシック" pitchFamily="34" charset="-128"/>
            </a:endParaRPr>
          </a:p>
          <a:p>
            <a:pPr eaLnBrk="1" hangingPunct="1"/>
            <a:endParaRPr lang="sk-SK" dirty="0" smtClean="0">
              <a:ea typeface="ＭＳ Ｐゴシック" pitchFamily="34" charset="-128"/>
            </a:endParaRPr>
          </a:p>
          <a:p>
            <a:pPr eaLnBrk="1" hangingPunct="1"/>
            <a:endParaRPr lang="sk-SK" dirty="0">
              <a:ea typeface="ＭＳ Ｐゴシック" pitchFamily="34" charset="-128"/>
            </a:endParaRPr>
          </a:p>
          <a:p>
            <a:endParaRPr lang="sk-SK" dirty="0"/>
          </a:p>
          <a:p>
            <a:pPr marL="0" indent="0" algn="ctr">
              <a:buNone/>
            </a:pPr>
            <a:r>
              <a:rPr lang="fr-FR" sz="1800" b="1" dirty="0"/>
              <a:t>Horizont 2020 je súčasťou cesty k novému rastu a tvorbe pracovných miest v Európe. </a:t>
            </a:r>
            <a:endParaRPr lang="fr-FR" sz="1800" dirty="0"/>
          </a:p>
          <a:p>
            <a:pPr marL="0" indent="0" algn="ctr">
              <a:buNone/>
            </a:pPr>
            <a:r>
              <a:rPr lang="sk-SK" sz="1600" dirty="0" err="1"/>
              <a:t>Máire</a:t>
            </a:r>
            <a:r>
              <a:rPr lang="sk-SK" sz="1600" dirty="0"/>
              <a:t> </a:t>
            </a:r>
            <a:r>
              <a:rPr lang="sk-SK" sz="1600" dirty="0" err="1"/>
              <a:t>Geoghegan-Quinn</a:t>
            </a:r>
            <a:r>
              <a:rPr lang="sk-SK" sz="1600" dirty="0"/>
              <a:t> – komisárka EÚ pre výskum, inovácie a vedu </a:t>
            </a:r>
            <a:endParaRPr lang="sk-SK" sz="1600" dirty="0" smtClean="0">
              <a:ea typeface="ＭＳ Ｐゴシック" pitchFamily="34" charset="-128"/>
            </a:endParaRPr>
          </a:p>
        </p:txBody>
      </p:sp>
      <p:sp>
        <p:nvSpPr>
          <p:cNvPr id="3076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dirty="0" smtClean="0"/>
              <a:t>27. 6. 2014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dirty="0"/>
          </a:p>
        </p:txBody>
      </p:sp>
      <p:sp>
        <p:nvSpPr>
          <p:cNvPr id="3078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564F12-39B8-4F57-9CB1-1EA22880A647}" type="slidenum">
              <a:rPr lang="sk-SK" smtClean="0"/>
              <a:pPr/>
              <a:t>2</a:t>
            </a:fld>
            <a:endParaRPr lang="sk-SK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1" y="1556793"/>
            <a:ext cx="9019253" cy="3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k-SK" dirty="0" smtClean="0">
              <a:ea typeface="ＭＳ Ｐゴシック" pitchFamily="34" charset="-128"/>
            </a:endParaRPr>
          </a:p>
        </p:txBody>
      </p:sp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/>
            <a:r>
              <a:rPr lang="sk-SK" b="1" i="1" dirty="0"/>
              <a:t>Program APVV </a:t>
            </a:r>
            <a:r>
              <a:rPr lang="sk-SK" sz="2000" dirty="0" smtClean="0">
                <a:ea typeface="ＭＳ Ｐゴシック" pitchFamily="34" charset="-128"/>
              </a:rPr>
              <a:t>na refundáciu nákladov na prípravu projektov</a:t>
            </a:r>
            <a:endParaRPr lang="sk-SK" dirty="0" smtClean="0">
              <a:ea typeface="ＭＳ Ｐゴシック" pitchFamily="34" charset="-128"/>
            </a:endParaRPr>
          </a:p>
          <a:p>
            <a:pPr eaLnBrk="1" hangingPunct="1"/>
            <a:r>
              <a:rPr lang="sk-SK" b="1" i="1" dirty="0"/>
              <a:t>Partner </a:t>
            </a:r>
            <a:r>
              <a:rPr lang="sk-SK" b="1" i="1" dirty="0" err="1"/>
              <a:t>search</a:t>
            </a:r>
            <a:endParaRPr lang="sk-SK" b="1" i="1" dirty="0"/>
          </a:p>
          <a:p>
            <a:pPr eaLnBrk="1" hangingPunct="1"/>
            <a:r>
              <a:rPr lang="sk-SK" b="1" i="1" dirty="0"/>
              <a:t>Podujatia</a:t>
            </a:r>
          </a:p>
          <a:p>
            <a:pPr lvl="1" eaLnBrk="1" hangingPunct="1"/>
            <a:r>
              <a:rPr lang="sk-SK" sz="1800" dirty="0" smtClean="0">
                <a:ea typeface="ＭＳ Ｐゴシック" pitchFamily="34" charset="-128"/>
              </a:rPr>
              <a:t>konferencie, </a:t>
            </a:r>
            <a:r>
              <a:rPr lang="sk-SK" sz="1800" dirty="0" err="1" smtClean="0">
                <a:ea typeface="ＭＳ Ｐゴシック" pitchFamily="34" charset="-128"/>
              </a:rPr>
              <a:t>info</a:t>
            </a:r>
            <a:r>
              <a:rPr lang="sk-SK" sz="1800" dirty="0" smtClean="0">
                <a:ea typeface="ＭＳ Ｐゴシック" pitchFamily="34" charset="-128"/>
              </a:rPr>
              <a:t> dni, </a:t>
            </a:r>
            <a:r>
              <a:rPr lang="sk-SK" sz="1800" dirty="0" err="1" smtClean="0">
                <a:ea typeface="ＭＳ Ｐゴシック" pitchFamily="34" charset="-128"/>
              </a:rPr>
              <a:t>webináre</a:t>
            </a:r>
            <a:r>
              <a:rPr lang="sk-SK" sz="1800" dirty="0" smtClean="0">
                <a:ea typeface="ＭＳ Ｐゴシック" pitchFamily="34" charset="-128"/>
              </a:rPr>
              <a:t> </a:t>
            </a:r>
            <a:r>
              <a:rPr lang="sk-SK" sz="1600" dirty="0" smtClean="0">
                <a:ea typeface="ＭＳ Ｐゴシック" pitchFamily="34" charset="-128"/>
              </a:rPr>
              <a:t>(</a:t>
            </a:r>
            <a:r>
              <a:rPr lang="sk-SK" sz="1600" dirty="0"/>
              <a:t>k finančným a právnym otázkam v projektoch H2020 - </a:t>
            </a:r>
            <a:r>
              <a:rPr lang="sk-SK" sz="1600" dirty="0" smtClean="0"/>
              <a:t>30.6.2014), </a:t>
            </a:r>
            <a:r>
              <a:rPr lang="sk-SK" sz="1800" dirty="0" smtClean="0">
                <a:ea typeface="ＭＳ Ｐゴシック" pitchFamily="34" charset="-128"/>
              </a:rPr>
              <a:t>ICT </a:t>
            </a:r>
            <a:r>
              <a:rPr lang="sk-SK" sz="1800" dirty="0" err="1" smtClean="0">
                <a:ea typeface="ＭＳ Ｐゴシック" pitchFamily="34" charset="-128"/>
              </a:rPr>
              <a:t>Proposers´Day</a:t>
            </a:r>
            <a:r>
              <a:rPr lang="sk-SK" sz="1800" dirty="0" smtClean="0">
                <a:ea typeface="ＭＳ Ｐゴシック" pitchFamily="34" charset="-128"/>
              </a:rPr>
              <a:t> – 9-10/10/2014, Florencia</a:t>
            </a:r>
            <a:endParaRPr lang="sk-SK" dirty="0"/>
          </a:p>
          <a:p>
            <a:r>
              <a:rPr lang="sv-SE" b="1" i="1" dirty="0"/>
              <a:t>Európska Komisia – DG </a:t>
            </a:r>
            <a:r>
              <a:rPr lang="sk-SK" b="1" i="1" dirty="0" smtClean="0"/>
              <a:t>CNECT, </a:t>
            </a:r>
            <a:r>
              <a:rPr lang="sv-SE" b="1" i="1" dirty="0" smtClean="0"/>
              <a:t>ENER</a:t>
            </a:r>
            <a:r>
              <a:rPr lang="sv-SE" b="1" i="1" dirty="0"/>
              <a:t>, RTD, </a:t>
            </a:r>
            <a:r>
              <a:rPr lang="sv-SE" b="1" i="1" dirty="0" smtClean="0"/>
              <a:t>JRC</a:t>
            </a:r>
            <a:r>
              <a:rPr lang="sk-SK" b="1" i="1" dirty="0" smtClean="0"/>
              <a:t>,...</a:t>
            </a:r>
            <a:r>
              <a:rPr lang="sv-SE" b="1" i="1" dirty="0" smtClean="0"/>
              <a:t> </a:t>
            </a:r>
            <a:endParaRPr lang="sv-SE" dirty="0"/>
          </a:p>
          <a:p>
            <a:pPr marL="0" indent="0">
              <a:buNone/>
            </a:pPr>
            <a:r>
              <a:rPr lang="sk-SK" i="1" dirty="0" smtClean="0"/>
              <a:t>	</a:t>
            </a:r>
            <a:r>
              <a:rPr lang="sk-SK" sz="1800" i="1" dirty="0" smtClean="0"/>
              <a:t>http</a:t>
            </a:r>
            <a:r>
              <a:rPr lang="sk-SK" sz="1800" i="1" dirty="0"/>
              <a:t>://ec.europa.eu/programmes/horizon2020/ </a:t>
            </a:r>
            <a:endParaRPr lang="sk-SK" sz="1800" dirty="0"/>
          </a:p>
          <a:p>
            <a:r>
              <a:rPr lang="sk-SK" b="1" i="1" dirty="0" smtClean="0"/>
              <a:t>H2020 </a:t>
            </a:r>
            <a:r>
              <a:rPr lang="sk-SK" b="1" i="1" dirty="0"/>
              <a:t>kontaktný bod v Bratislave, Styčná kancelária pre vedu a inovácie v Bruseli </a:t>
            </a:r>
            <a:endParaRPr lang="sk-SK" dirty="0"/>
          </a:p>
          <a:p>
            <a:pPr marL="0" indent="0">
              <a:buNone/>
            </a:pPr>
            <a:r>
              <a:rPr lang="sk-SK" i="1" dirty="0" smtClean="0"/>
              <a:t>	</a:t>
            </a:r>
            <a:r>
              <a:rPr lang="sk-SK" sz="1800" i="1" dirty="0" smtClean="0"/>
              <a:t>http</a:t>
            </a:r>
            <a:r>
              <a:rPr lang="sk-SK" sz="1800" i="1" dirty="0"/>
              <a:t>://www.cvtisr.sk/cvti-sr-vedecka-kniznica/podpora-vedy/narodne-kontaktne-body-pre-horizont-2020.html?page_id=64 </a:t>
            </a:r>
            <a:endParaRPr lang="sk-SK" dirty="0"/>
          </a:p>
          <a:p>
            <a:r>
              <a:rPr lang="sk-SK" b="1" i="1" dirty="0" smtClean="0"/>
              <a:t>Participant </a:t>
            </a:r>
            <a:r>
              <a:rPr lang="sk-SK" b="1" i="1" dirty="0" err="1" smtClean="0"/>
              <a:t>portal</a:t>
            </a:r>
            <a:r>
              <a:rPr lang="sk-SK" b="1" i="1" dirty="0"/>
              <a:t> </a:t>
            </a:r>
            <a:r>
              <a:rPr lang="sk-SK" sz="1800" i="1" dirty="0" smtClean="0"/>
              <a:t>http</a:t>
            </a:r>
            <a:r>
              <a:rPr lang="sk-SK" sz="1800" i="1" dirty="0"/>
              <a:t>://ec.europa.eu/programmes/horizon2020/ </a:t>
            </a:r>
            <a:endParaRPr lang="sk-SK" sz="1800" dirty="0" smtClean="0">
              <a:ea typeface="ＭＳ Ｐゴシック" pitchFamily="34" charset="-128"/>
            </a:endParaRPr>
          </a:p>
        </p:txBody>
      </p:sp>
      <p:sp>
        <p:nvSpPr>
          <p:cNvPr id="15364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dirty="0" smtClean="0"/>
              <a:t>27. 6. 2014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dirty="0"/>
          </a:p>
        </p:txBody>
      </p:sp>
      <p:sp>
        <p:nvSpPr>
          <p:cNvPr id="1536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B6CBC-3B6D-44EA-ADEA-7D132EDF02C2}" type="slidenum">
              <a:rPr lang="sk-SK" smtClean="0"/>
              <a:pPr/>
              <a:t>20</a:t>
            </a:fld>
            <a:endParaRPr lang="sk-SK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k-SK" dirty="0" smtClean="0">
              <a:ea typeface="ＭＳ Ｐゴシック" pitchFamily="34" charset="-128"/>
            </a:endParaRPr>
          </a:p>
        </p:txBody>
      </p:sp>
      <p:sp>
        <p:nvSpPr>
          <p:cNvPr id="36867" name="Zástupný symbol obsahu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k-SK" dirty="0" smtClean="0">
              <a:ea typeface="ＭＳ Ｐゴシック" pitchFamily="34" charset="-128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sk-SK" dirty="0" smtClean="0">
                <a:ea typeface="ＭＳ Ｐゴシック" pitchFamily="34" charset="-128"/>
              </a:rPr>
              <a:t>Ďakujem za pozornosť</a:t>
            </a:r>
          </a:p>
          <a:p>
            <a:pPr marL="0" indent="0" algn="ctr" eaLnBrk="1" hangingPunct="1">
              <a:buFont typeface="Arial" charset="0"/>
              <a:buNone/>
            </a:pPr>
            <a:endParaRPr lang="sk-SK" dirty="0" smtClean="0">
              <a:ea typeface="ＭＳ Ｐゴシック" pitchFamily="34" charset="-128"/>
            </a:endParaRPr>
          </a:p>
          <a:p>
            <a:pPr marL="0" indent="0" algn="ctr" eaLnBrk="1" hangingPunct="1">
              <a:buFont typeface="Arial" charset="0"/>
              <a:buNone/>
            </a:pPr>
            <a:endParaRPr lang="sk-SK" dirty="0" smtClean="0">
              <a:ea typeface="ＭＳ Ｐゴシック" pitchFamily="34" charset="-128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sk-SK" dirty="0" smtClean="0">
                <a:ea typeface="ＭＳ Ｐゴシック" pitchFamily="34" charset="-128"/>
              </a:rPr>
              <a:t>Podpora Horizontu 2020 na Slovensku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sk-SK" dirty="0" smtClean="0">
                <a:ea typeface="ＭＳ Ｐゴシック" pitchFamily="34" charset="-128"/>
                <a:hlinkClick r:id="rId2"/>
              </a:rPr>
              <a:t>www.h2020.cvtisr.sk</a:t>
            </a:r>
            <a:endParaRPr lang="sk-SK" dirty="0" smtClean="0">
              <a:ea typeface="ＭＳ Ｐゴシック" pitchFamily="34" charset="-128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sk-SK" dirty="0" err="1">
                <a:ea typeface="ＭＳ Ｐゴシック" pitchFamily="34" charset="-128"/>
              </a:rPr>
              <a:t>m</a:t>
            </a:r>
            <a:r>
              <a:rPr lang="sk-SK" dirty="0" err="1" smtClean="0">
                <a:ea typeface="ＭＳ Ｐゴシック" pitchFamily="34" charset="-128"/>
              </a:rPr>
              <a:t>aria_buciova</a:t>
            </a:r>
            <a:r>
              <a:rPr lang="en-US" dirty="0" smtClean="0">
                <a:ea typeface="ＭＳ Ｐゴシック" pitchFamily="34" charset="-128"/>
              </a:rPr>
              <a:t>@</a:t>
            </a:r>
            <a:r>
              <a:rPr lang="sk-SK" dirty="0" err="1" smtClean="0">
                <a:ea typeface="ＭＳ Ｐゴシック" pitchFamily="34" charset="-128"/>
              </a:rPr>
              <a:t>stuba.sk</a:t>
            </a:r>
            <a:endParaRPr lang="sk-SK" dirty="0" smtClean="0">
              <a:ea typeface="ＭＳ Ｐゴシック" pitchFamily="34" charset="-128"/>
            </a:endParaRPr>
          </a:p>
        </p:txBody>
      </p:sp>
      <p:sp>
        <p:nvSpPr>
          <p:cNvPr id="36868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dirty="0" smtClean="0"/>
              <a:t>27. 6. 2014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dirty="0"/>
          </a:p>
        </p:txBody>
      </p:sp>
      <p:sp>
        <p:nvSpPr>
          <p:cNvPr id="36870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833FD5-5D6C-457F-A151-678F9B1E7B3B}" type="slidenum">
              <a:rPr lang="sk-SK" smtClean="0"/>
              <a:pPr/>
              <a:t>21</a:t>
            </a:fld>
            <a:endParaRPr lang="sk-SK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sk-SK" b="1" dirty="0" smtClean="0"/>
              <a:t>Čo </a:t>
            </a:r>
            <a:r>
              <a:rPr lang="sk-SK" b="1" dirty="0"/>
              <a:t>je Horizont 2020?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Zástupný symbol obsahu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endParaRPr lang="sk-SK" dirty="0"/>
          </a:p>
          <a:p>
            <a:r>
              <a:rPr lang="sk-SK" sz="2200" dirty="0" smtClean="0"/>
              <a:t>Nový </a:t>
            </a:r>
            <a:r>
              <a:rPr lang="sk-SK" sz="2200" dirty="0"/>
              <a:t>rámcový program Európskej únie pre výskum a inovácie na roky 2014 až 2020. </a:t>
            </a:r>
          </a:p>
          <a:p>
            <a:endParaRPr lang="sk-SK" sz="2200" dirty="0" smtClean="0"/>
          </a:p>
          <a:p>
            <a:r>
              <a:rPr lang="sk-SK" sz="2200" dirty="0" smtClean="0"/>
              <a:t>Cieľom </a:t>
            </a:r>
            <a:r>
              <a:rPr lang="sk-SK" sz="2200" dirty="0"/>
              <a:t>je podstatné zvýšenie prínosu </a:t>
            </a:r>
            <a:r>
              <a:rPr lang="sk-SK" sz="2200" i="1" dirty="0" smtClean="0"/>
              <a:t>výskumu </a:t>
            </a:r>
            <a:r>
              <a:rPr lang="sk-SK" sz="2200" dirty="0" smtClean="0"/>
              <a:t>a </a:t>
            </a:r>
            <a:r>
              <a:rPr lang="sk-SK" sz="2200" i="1" dirty="0"/>
              <a:t>inovácií</a:t>
            </a:r>
            <a:r>
              <a:rPr lang="sk-SK" sz="2200" dirty="0"/>
              <a:t> v EÚ k udržateľnému </a:t>
            </a:r>
            <a:r>
              <a:rPr lang="sk-SK" sz="2200" u="sng" dirty="0"/>
              <a:t>rastu</a:t>
            </a:r>
            <a:r>
              <a:rPr lang="sk-SK" sz="2200" dirty="0"/>
              <a:t>, tvorbe pracovných </a:t>
            </a:r>
            <a:r>
              <a:rPr lang="sk-SK" sz="2200" u="sng" dirty="0"/>
              <a:t>príležitostí</a:t>
            </a:r>
            <a:r>
              <a:rPr lang="sk-SK" sz="2200" dirty="0"/>
              <a:t>, ako aj na riešenie naliehavých </a:t>
            </a:r>
            <a:r>
              <a:rPr lang="sk-SK" sz="2200" u="sng" dirty="0"/>
              <a:t>výziev</a:t>
            </a:r>
            <a:r>
              <a:rPr lang="sk-SK" sz="2200" dirty="0"/>
              <a:t>, ktorým Európa v súčasnosti čelí. </a:t>
            </a:r>
          </a:p>
          <a:p>
            <a:endParaRPr lang="sk-SK" sz="2200" dirty="0" smtClean="0"/>
          </a:p>
          <a:p>
            <a:r>
              <a:rPr lang="sk-SK" sz="2200" dirty="0" smtClean="0"/>
              <a:t>Buduje </a:t>
            </a:r>
            <a:r>
              <a:rPr lang="sk-SK" sz="2200" dirty="0"/>
              <a:t>na úspechoch: </a:t>
            </a:r>
          </a:p>
          <a:p>
            <a:pPr lvl="1"/>
            <a:r>
              <a:rPr lang="sk-SK" sz="1900" dirty="0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sk-SK" sz="1900" dirty="0">
                <a:solidFill>
                  <a:schemeClr val="bg2">
                    <a:lumMod val="50000"/>
                  </a:schemeClr>
                </a:solidFill>
              </a:rPr>
              <a:t>. rámcového programu pre výskum (7</a:t>
            </a:r>
            <a:r>
              <a:rPr lang="sk-SK" sz="1900" dirty="0" smtClean="0">
                <a:solidFill>
                  <a:schemeClr val="bg2">
                    <a:lumMod val="50000"/>
                  </a:schemeClr>
                </a:solidFill>
              </a:rPr>
              <a:t>. RP</a:t>
            </a:r>
            <a:r>
              <a:rPr lang="sk-SK" sz="1900" dirty="0">
                <a:solidFill>
                  <a:schemeClr val="bg2">
                    <a:lumMod val="50000"/>
                  </a:schemeClr>
                </a:solidFill>
              </a:rPr>
              <a:t>) </a:t>
            </a:r>
          </a:p>
          <a:p>
            <a:pPr lvl="1"/>
            <a:r>
              <a:rPr lang="sk-SK" sz="1900" dirty="0" smtClean="0">
                <a:solidFill>
                  <a:schemeClr val="bg2">
                    <a:lumMod val="50000"/>
                  </a:schemeClr>
                </a:solidFill>
              </a:rPr>
              <a:t>Rámcového </a:t>
            </a:r>
            <a:r>
              <a:rPr lang="sk-SK" sz="1900" dirty="0">
                <a:solidFill>
                  <a:schemeClr val="bg2">
                    <a:lumMod val="50000"/>
                  </a:schemeClr>
                </a:solidFill>
              </a:rPr>
              <a:t>programu pre konkurencieschopnosť a inovácie (CIP) </a:t>
            </a:r>
          </a:p>
          <a:p>
            <a:pPr lvl="1"/>
            <a:r>
              <a:rPr lang="sk-SK" sz="1900" dirty="0" smtClean="0">
                <a:solidFill>
                  <a:schemeClr val="bg2">
                    <a:lumMod val="50000"/>
                  </a:schemeClr>
                </a:solidFill>
              </a:rPr>
              <a:t>Európskeho </a:t>
            </a:r>
            <a:r>
              <a:rPr lang="sk-SK" sz="1900" dirty="0">
                <a:solidFill>
                  <a:schemeClr val="bg2">
                    <a:lumMod val="50000"/>
                  </a:schemeClr>
                </a:solidFill>
              </a:rPr>
              <a:t>inštitútu pre inovácie a technológiu (EIT) </a:t>
            </a:r>
          </a:p>
        </p:txBody>
      </p:sp>
      <p:sp>
        <p:nvSpPr>
          <p:cNvPr id="4100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dirty="0" smtClean="0"/>
              <a:t>27. 6. 2014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dirty="0"/>
          </a:p>
        </p:txBody>
      </p:sp>
      <p:sp>
        <p:nvSpPr>
          <p:cNvPr id="4102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85945B-541C-4ADC-8C41-7544071514A7}" type="slidenum">
              <a:rPr lang="sk-SK" smtClean="0"/>
              <a:pPr/>
              <a:t>3</a:t>
            </a:fld>
            <a:endParaRPr lang="sk-SK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sk-SK" b="1" dirty="0" smtClean="0"/>
              <a:t>Čo </a:t>
            </a:r>
            <a:r>
              <a:rPr lang="sk-SK" b="1" dirty="0"/>
              <a:t>je Horizont 2020?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sk-SK" b="1" u="sng" dirty="0" smtClean="0"/>
              <a:t>Výskum</a:t>
            </a:r>
            <a:r>
              <a:rPr lang="sk-SK" b="1" dirty="0" smtClean="0"/>
              <a:t> </a:t>
            </a:r>
            <a:r>
              <a:rPr lang="sk-SK" b="1" dirty="0"/>
              <a:t>a </a:t>
            </a:r>
            <a:r>
              <a:rPr lang="sk-SK" b="1" i="1" u="sng" dirty="0"/>
              <a:t>inovácie</a:t>
            </a:r>
            <a:r>
              <a:rPr lang="sk-SK" b="1" dirty="0"/>
              <a:t> sú stredobodom stratégie Európa 2020 </a:t>
            </a:r>
            <a:endParaRPr lang="sk-SK" dirty="0"/>
          </a:p>
          <a:p>
            <a:endParaRPr lang="sk-SK" dirty="0"/>
          </a:p>
          <a:p>
            <a:r>
              <a:rPr lang="sk-SK" dirty="0" smtClean="0"/>
              <a:t>Hlavná </a:t>
            </a:r>
            <a:r>
              <a:rPr lang="sk-SK" dirty="0"/>
              <a:t>súčasť stratégie Európa 2020, iniciatívy Inovácia v Únii a Európskeho výskumného priestoru: </a:t>
            </a:r>
            <a:endParaRPr lang="sk-SK" dirty="0" smtClean="0"/>
          </a:p>
          <a:p>
            <a:endParaRPr lang="sk-SK" dirty="0"/>
          </a:p>
          <a:p>
            <a:pPr lvl="1"/>
            <a:r>
              <a:rPr lang="sk-SK" sz="2000" dirty="0" smtClean="0">
                <a:solidFill>
                  <a:schemeClr val="bg2">
                    <a:lumMod val="50000"/>
                  </a:schemeClr>
                </a:solidFill>
              </a:rPr>
              <a:t>Investície 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</a:rPr>
              <a:t>do pracovných miest a na posilnenie hospodárskeho rastu opatrenie EÚ na zmiernenie hospodárskej krízy </a:t>
            </a:r>
          </a:p>
          <a:p>
            <a:pPr lvl="1"/>
            <a:r>
              <a:rPr lang="sk-SK" sz="2000" dirty="0" smtClean="0">
                <a:solidFill>
                  <a:schemeClr val="bg2">
                    <a:lumMod val="50000"/>
                  </a:schemeClr>
                </a:solidFill>
              </a:rPr>
              <a:t>Zameranie 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</a:rPr>
              <a:t>na výzvy týkajúce sa života občanov krajín EÚ ako napr. demografické zmeny, životné prostredie, zmena klímy </a:t>
            </a:r>
          </a:p>
          <a:p>
            <a:pPr lvl="1"/>
            <a:r>
              <a:rPr lang="sk-SK" sz="2000" dirty="0" smtClean="0">
                <a:solidFill>
                  <a:schemeClr val="bg2">
                    <a:lumMod val="50000"/>
                  </a:schemeClr>
                </a:solidFill>
              </a:rPr>
              <a:t>Posilňuje 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</a:rPr>
              <a:t>postavenie EÚ vo svete v oblasti výskumu, inovácií a moderných technológií </a:t>
            </a:r>
            <a:r>
              <a:rPr lang="sk-SK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sk-SK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24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dirty="0" smtClean="0"/>
              <a:t>27. 6. 2014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dirty="0"/>
          </a:p>
        </p:txBody>
      </p:sp>
      <p:sp>
        <p:nvSpPr>
          <p:cNvPr id="512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20C3F3-8CCF-4325-90D8-16FE1F6EC1F2}" type="slidenum">
              <a:rPr lang="sk-SK" smtClean="0"/>
              <a:pPr/>
              <a:t>4</a:t>
            </a:fld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sk-SK" b="1" dirty="0" smtClean="0"/>
              <a:t>Historický </a:t>
            </a:r>
            <a:r>
              <a:rPr lang="sk-SK" b="1" dirty="0"/>
              <a:t>prehľad rámcových programov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0" indent="0">
              <a:buNone/>
            </a:pPr>
            <a:endParaRPr lang="sk-SK" u="sng" dirty="0" smtClean="0"/>
          </a:p>
          <a:p>
            <a:pPr marL="0" indent="0">
              <a:buNone/>
            </a:pPr>
            <a:r>
              <a:rPr lang="sk-SK" u="sng" dirty="0" smtClean="0"/>
              <a:t>Rámcový </a:t>
            </a:r>
            <a:r>
              <a:rPr lang="sk-SK" u="sng" dirty="0"/>
              <a:t>program 	Obdobie 	Rozpočet v mld. € </a:t>
            </a:r>
            <a:r>
              <a:rPr lang="sk-SK" dirty="0"/>
              <a:t>	</a:t>
            </a:r>
          </a:p>
          <a:p>
            <a:pPr marL="0" indent="0">
              <a:buNone/>
            </a:pPr>
            <a:r>
              <a:rPr lang="sk-SK" dirty="0" smtClean="0"/>
              <a:t>	1</a:t>
            </a:r>
            <a:r>
              <a:rPr lang="sk-SK" dirty="0"/>
              <a:t>. RP 	</a:t>
            </a:r>
            <a:r>
              <a:rPr lang="sk-SK" dirty="0" smtClean="0"/>
              <a:t>	1984–1988 </a:t>
            </a:r>
            <a:r>
              <a:rPr lang="sk-SK" dirty="0"/>
              <a:t>	</a:t>
            </a:r>
            <a:r>
              <a:rPr lang="sk-SK" dirty="0" smtClean="0"/>
              <a:t>	3,75 </a:t>
            </a:r>
            <a:r>
              <a:rPr lang="sk-SK" dirty="0"/>
              <a:t>	</a:t>
            </a:r>
          </a:p>
          <a:p>
            <a:pPr marL="0" indent="0">
              <a:buNone/>
            </a:pPr>
            <a:r>
              <a:rPr lang="sk-SK" dirty="0" smtClean="0"/>
              <a:t>	2</a:t>
            </a:r>
            <a:r>
              <a:rPr lang="sk-SK" dirty="0"/>
              <a:t>. RP 	</a:t>
            </a:r>
            <a:r>
              <a:rPr lang="sk-SK" dirty="0" smtClean="0"/>
              <a:t>	1987–1991 </a:t>
            </a:r>
            <a:r>
              <a:rPr lang="sk-SK" dirty="0"/>
              <a:t>	</a:t>
            </a:r>
            <a:r>
              <a:rPr lang="sk-SK" dirty="0" smtClean="0"/>
              <a:t>	5,396 </a:t>
            </a:r>
            <a:r>
              <a:rPr lang="sk-SK" dirty="0"/>
              <a:t>	</a:t>
            </a:r>
          </a:p>
          <a:p>
            <a:pPr marL="0" indent="0">
              <a:buNone/>
            </a:pPr>
            <a:r>
              <a:rPr lang="sk-SK" dirty="0" smtClean="0"/>
              <a:t>	3</a:t>
            </a:r>
            <a:r>
              <a:rPr lang="sk-SK" dirty="0"/>
              <a:t>. RP 	</a:t>
            </a:r>
            <a:r>
              <a:rPr lang="sk-SK" dirty="0" smtClean="0"/>
              <a:t>	1990–1994 </a:t>
            </a:r>
            <a:r>
              <a:rPr lang="sk-SK" dirty="0"/>
              <a:t>	</a:t>
            </a:r>
            <a:r>
              <a:rPr lang="sk-SK" dirty="0" smtClean="0"/>
              <a:t>	6,6 </a:t>
            </a:r>
            <a:r>
              <a:rPr lang="sk-SK" dirty="0"/>
              <a:t>	</a:t>
            </a:r>
          </a:p>
          <a:p>
            <a:pPr marL="0" indent="0">
              <a:buNone/>
            </a:pPr>
            <a:r>
              <a:rPr lang="sk-SK" dirty="0" smtClean="0"/>
              <a:t>	4</a:t>
            </a:r>
            <a:r>
              <a:rPr lang="sk-SK" dirty="0"/>
              <a:t>. RP 	</a:t>
            </a:r>
            <a:r>
              <a:rPr lang="sk-SK" dirty="0" smtClean="0"/>
              <a:t>	1994–1998 </a:t>
            </a:r>
            <a:r>
              <a:rPr lang="sk-SK" dirty="0"/>
              <a:t>	</a:t>
            </a:r>
            <a:r>
              <a:rPr lang="sk-SK" dirty="0" smtClean="0"/>
              <a:t>	13,215 </a:t>
            </a:r>
            <a:r>
              <a:rPr lang="sk-SK" dirty="0"/>
              <a:t>	</a:t>
            </a:r>
          </a:p>
          <a:p>
            <a:pPr marL="0" indent="0">
              <a:buNone/>
            </a:pPr>
            <a:r>
              <a:rPr lang="sk-SK" dirty="0" smtClean="0"/>
              <a:t>	5</a:t>
            </a:r>
            <a:r>
              <a:rPr lang="sk-SK" dirty="0"/>
              <a:t>. RP 	</a:t>
            </a:r>
            <a:r>
              <a:rPr lang="sk-SK" dirty="0" smtClean="0"/>
              <a:t>	1998–2002 </a:t>
            </a:r>
            <a:r>
              <a:rPr lang="sk-SK" dirty="0"/>
              <a:t>	</a:t>
            </a:r>
            <a:r>
              <a:rPr lang="sk-SK" dirty="0" smtClean="0"/>
              <a:t>	14,96 </a:t>
            </a:r>
            <a:r>
              <a:rPr lang="sk-SK" dirty="0"/>
              <a:t>	</a:t>
            </a:r>
          </a:p>
          <a:p>
            <a:pPr marL="0" indent="0">
              <a:buNone/>
            </a:pPr>
            <a:r>
              <a:rPr lang="sk-SK" dirty="0" smtClean="0"/>
              <a:t>	6</a:t>
            </a:r>
            <a:r>
              <a:rPr lang="sk-SK" dirty="0"/>
              <a:t>. RP 	</a:t>
            </a:r>
            <a:r>
              <a:rPr lang="sk-SK" dirty="0" smtClean="0"/>
              <a:t>	2002–2006 </a:t>
            </a:r>
            <a:r>
              <a:rPr lang="sk-SK" dirty="0"/>
              <a:t>	</a:t>
            </a:r>
            <a:r>
              <a:rPr lang="sk-SK" dirty="0" smtClean="0"/>
              <a:t>	17,883 </a:t>
            </a:r>
            <a:r>
              <a:rPr lang="sk-SK" dirty="0"/>
              <a:t>	</a:t>
            </a:r>
          </a:p>
          <a:p>
            <a:pPr marL="0" indent="0">
              <a:buNone/>
            </a:pPr>
            <a:r>
              <a:rPr lang="pl-PL" dirty="0" smtClean="0"/>
              <a:t>	7</a:t>
            </a:r>
            <a:r>
              <a:rPr lang="pl-PL" dirty="0"/>
              <a:t>. RP 	</a:t>
            </a:r>
            <a:r>
              <a:rPr lang="pl-PL" dirty="0" smtClean="0"/>
              <a:t>	2007–2013 </a:t>
            </a:r>
            <a:r>
              <a:rPr lang="pl-PL" dirty="0"/>
              <a:t>	</a:t>
            </a:r>
            <a:r>
              <a:rPr lang="pl-PL" dirty="0" smtClean="0"/>
              <a:t>	50,521 </a:t>
            </a:r>
            <a:r>
              <a:rPr lang="pl-PL" sz="900" dirty="0"/>
              <a:t>(7 rokov</a:t>
            </a:r>
            <a:r>
              <a:rPr lang="pl-PL" sz="900" dirty="0" smtClean="0"/>
              <a:t>) + </a:t>
            </a:r>
            <a:r>
              <a:rPr lang="sk-SK" sz="900" dirty="0" smtClean="0"/>
              <a:t>2,7 </a:t>
            </a:r>
            <a:r>
              <a:rPr lang="sk-SK" sz="900" dirty="0" err="1"/>
              <a:t>Euratom</a:t>
            </a:r>
            <a:r>
              <a:rPr lang="sk-SK" sz="900" dirty="0"/>
              <a:t> (5 rokov)</a:t>
            </a:r>
            <a:r>
              <a:rPr lang="sk-SK" dirty="0"/>
              <a:t> </a:t>
            </a:r>
            <a:r>
              <a:rPr lang="sk-SK" dirty="0" smtClean="0"/>
              <a:t>Horizont </a:t>
            </a:r>
            <a:r>
              <a:rPr lang="sk-SK" dirty="0"/>
              <a:t>2020 </a:t>
            </a:r>
            <a:r>
              <a:rPr lang="sk-SK" sz="1400" dirty="0"/>
              <a:t>(</a:t>
            </a:r>
            <a:r>
              <a:rPr lang="sk-SK" sz="1400" i="1" dirty="0"/>
              <a:t>8. RP</a:t>
            </a:r>
            <a:r>
              <a:rPr lang="sk-SK" sz="1400" dirty="0"/>
              <a:t>) </a:t>
            </a:r>
            <a:r>
              <a:rPr lang="sk-SK" dirty="0"/>
              <a:t>	2014–2020 	</a:t>
            </a:r>
            <a:r>
              <a:rPr lang="sk-SK" dirty="0" smtClean="0"/>
              <a:t>	79,4 </a:t>
            </a:r>
            <a:r>
              <a:rPr lang="sk-SK" dirty="0"/>
              <a:t>	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8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dirty="0" smtClean="0"/>
              <a:t>27. 6. 2014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dirty="0"/>
          </a:p>
        </p:txBody>
      </p:sp>
      <p:sp>
        <p:nvSpPr>
          <p:cNvPr id="6150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679DEA-5863-4925-B083-040F5346D85C}" type="slidenum">
              <a:rPr lang="sk-SK" smtClean="0"/>
              <a:pPr/>
              <a:t>5</a:t>
            </a:fld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sk-SK" b="1" dirty="0" smtClean="0"/>
              <a:t>Horizont 2020 – nový prístup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172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dirty="0" smtClean="0"/>
              <a:t>27. 6. 2014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dirty="0"/>
          </a:p>
        </p:txBody>
      </p:sp>
      <p:sp>
        <p:nvSpPr>
          <p:cNvPr id="7174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5221C0-FBFB-43F2-9F2C-8381D296F52D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Jeden </a:t>
            </a:r>
            <a:r>
              <a:rPr lang="pl-PL" b="1" dirty="0"/>
              <a:t>program</a:t>
            </a:r>
            <a:r>
              <a:rPr lang="pl-PL" dirty="0"/>
              <a:t>, ktorý spája tri osobitné </a:t>
            </a:r>
            <a:r>
              <a:rPr lang="pl-PL" dirty="0" smtClean="0"/>
              <a:t>programy</a:t>
            </a:r>
            <a:r>
              <a:rPr lang="sk-SK" dirty="0" smtClean="0"/>
              <a:t>: </a:t>
            </a:r>
            <a:endParaRPr lang="sk-SK" dirty="0"/>
          </a:p>
          <a:p>
            <a:pPr lvl="1"/>
            <a:r>
              <a:rPr lang="sk-SK" sz="1800" dirty="0" smtClean="0">
                <a:solidFill>
                  <a:schemeClr val="bg2">
                    <a:lumMod val="50000"/>
                  </a:schemeClr>
                </a:solidFill>
              </a:rPr>
              <a:t>rámcový 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</a:rPr>
              <a:t>program EÚ pre výskum </a:t>
            </a:r>
            <a:r>
              <a:rPr lang="sk-SK" sz="1800" dirty="0" smtClean="0">
                <a:solidFill>
                  <a:schemeClr val="bg2">
                    <a:lumMod val="50000"/>
                  </a:schemeClr>
                </a:solidFill>
              </a:rPr>
              <a:t>(7. RP)</a:t>
            </a:r>
            <a:endParaRPr lang="sk-SK" sz="18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sk-SK" sz="1800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sk-SK" sz="1800" dirty="0" smtClean="0">
                <a:solidFill>
                  <a:schemeClr val="bg2">
                    <a:lumMod val="50000"/>
                  </a:schemeClr>
                </a:solidFill>
              </a:rPr>
              <a:t>patrenia súvisiace s inováciou v rámci rámcového 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</a:rPr>
              <a:t>programu pre konkurencieschopnosť a inovácie (CIP) </a:t>
            </a:r>
          </a:p>
          <a:p>
            <a:pPr lvl="1"/>
            <a:r>
              <a:rPr lang="sk-SK" sz="1800" dirty="0" smtClean="0">
                <a:solidFill>
                  <a:schemeClr val="bg2">
                    <a:lumMod val="50000"/>
                  </a:schemeClr>
                </a:solidFill>
              </a:rPr>
              <a:t>Inovácie a aktivity Európskeho inovačného 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sk-SK" sz="1800" dirty="0" smtClean="0">
                <a:solidFill>
                  <a:schemeClr val="bg2">
                    <a:lumMod val="50000"/>
                  </a:schemeClr>
                </a:solidFill>
              </a:rPr>
              <a:t>technologického inštitútu 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</a:rPr>
              <a:t>(EIT) </a:t>
            </a:r>
          </a:p>
          <a:p>
            <a:endParaRPr lang="sk-SK" sz="1200" dirty="0" smtClean="0"/>
          </a:p>
          <a:p>
            <a:r>
              <a:rPr lang="sk-SK" b="1" dirty="0" smtClean="0"/>
              <a:t>Integrácia </a:t>
            </a:r>
            <a:r>
              <a:rPr lang="sk-SK" b="1" dirty="0"/>
              <a:t>výskumu a inovácií </a:t>
            </a:r>
            <a:r>
              <a:rPr lang="sk-SK" dirty="0"/>
              <a:t>– všetky časti inovačného cyklu (od nápadu až po trhové využitie) </a:t>
            </a:r>
          </a:p>
          <a:p>
            <a:r>
              <a:rPr lang="sk-SK" b="1" dirty="0" smtClean="0"/>
              <a:t>Dôraz </a:t>
            </a:r>
            <a:r>
              <a:rPr lang="sk-SK" b="1" dirty="0"/>
              <a:t>na spoločenské výzvy</a:t>
            </a:r>
            <a:r>
              <a:rPr lang="sk-SK" dirty="0"/>
              <a:t>, ktorým EÚ čelí v oblasti zdravia, čistej energie, dopravy atď. </a:t>
            </a:r>
          </a:p>
          <a:p>
            <a:r>
              <a:rPr lang="sk-SK" b="1" dirty="0" smtClean="0"/>
              <a:t>Zjednodušený </a:t>
            </a:r>
            <a:r>
              <a:rPr lang="sk-SK" b="1" dirty="0"/>
              <a:t>prístup, </a:t>
            </a:r>
            <a:r>
              <a:rPr lang="sk-SK" dirty="0"/>
              <a:t>jednoduchšia štruktúra programu, jednotný súbor pravidiel pre účastníkov z členských štátov EÚ a tretích krajín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431800"/>
          </a:xfrm>
        </p:spPr>
        <p:txBody>
          <a:bodyPr rtlCol="0">
            <a:normAutofit fontScale="90000"/>
          </a:bodyPr>
          <a:lstStyle/>
          <a:p>
            <a:r>
              <a:rPr lang="sk-SK" sz="2800" b="1" dirty="0" smtClean="0"/>
              <a:t>Členenie </a:t>
            </a:r>
            <a:r>
              <a:rPr lang="sk-SK" sz="2800" b="1" dirty="0"/>
              <a:t>programu Horizont 2020 </a:t>
            </a:r>
            <a:endParaRPr lang="sk-SK" sz="3200" b="1" dirty="0" smtClean="0">
              <a:ea typeface="ＭＳ Ｐゴシック" pitchFamily="34" charset="-128"/>
            </a:endParaRPr>
          </a:p>
        </p:txBody>
      </p:sp>
      <p:sp>
        <p:nvSpPr>
          <p:cNvPr id="8195" name="Zástupný symbol obsahu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sk-SK" b="1" dirty="0" smtClean="0"/>
              <a:t>Priority </a:t>
            </a:r>
            <a:r>
              <a:rPr lang="sk-SK" b="1" dirty="0"/>
              <a:t>programu – tzv. Piliere </a:t>
            </a:r>
            <a:endParaRPr lang="sk-SK" dirty="0"/>
          </a:p>
          <a:p>
            <a:pPr lvl="1"/>
            <a:r>
              <a:rPr lang="sk-SK" sz="2000" dirty="0" smtClean="0"/>
              <a:t>Excelentná </a:t>
            </a:r>
            <a:r>
              <a:rPr lang="sk-SK" sz="2000" dirty="0"/>
              <a:t>veda </a:t>
            </a:r>
          </a:p>
          <a:p>
            <a:pPr lvl="1"/>
            <a:r>
              <a:rPr lang="sk-SK" sz="2000" dirty="0" smtClean="0"/>
              <a:t>Vedúce </a:t>
            </a:r>
            <a:r>
              <a:rPr lang="sk-SK" sz="2000" dirty="0"/>
              <a:t>postavenie priemyslu </a:t>
            </a:r>
          </a:p>
          <a:p>
            <a:pPr lvl="1"/>
            <a:r>
              <a:rPr lang="sk-SK" sz="2000" dirty="0" smtClean="0"/>
              <a:t>Spoločenské </a:t>
            </a:r>
            <a:r>
              <a:rPr lang="sk-SK" sz="2000" dirty="0"/>
              <a:t>výzvy 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b="1" dirty="0" smtClean="0"/>
              <a:t>+ Prierezové </a:t>
            </a:r>
            <a:r>
              <a:rPr lang="sk-SK" b="1" dirty="0"/>
              <a:t>aktivity: </a:t>
            </a:r>
          </a:p>
          <a:p>
            <a:pPr lvl="1"/>
            <a:r>
              <a:rPr lang="sk-SK" sz="1800" dirty="0"/>
              <a:t>Šírenie </a:t>
            </a:r>
            <a:r>
              <a:rPr lang="sk-SK" sz="1800" dirty="0" err="1"/>
              <a:t>excelentnosti</a:t>
            </a:r>
            <a:r>
              <a:rPr lang="sk-SK" sz="1800" dirty="0"/>
              <a:t> a rozširovanie účasti </a:t>
            </a:r>
          </a:p>
          <a:p>
            <a:pPr lvl="1"/>
            <a:r>
              <a:rPr lang="it-IT" sz="1800" dirty="0"/>
              <a:t>Veda so spoločnosťou a veda pre spoločnosť </a:t>
            </a:r>
          </a:p>
          <a:p>
            <a:pPr lvl="1"/>
            <a:r>
              <a:rPr lang="sk-SK" sz="1800" dirty="0"/>
              <a:t>Európsky inštitút pre inovácie a technológiu </a:t>
            </a:r>
            <a:r>
              <a:rPr lang="sk-SK" sz="1800" dirty="0" smtClean="0"/>
              <a:t> (EIT)</a:t>
            </a:r>
            <a:endParaRPr lang="sk-SK" sz="1800" dirty="0"/>
          </a:p>
          <a:p>
            <a:pPr lvl="1"/>
            <a:r>
              <a:rPr lang="sk-SK" sz="1800" dirty="0"/>
              <a:t>a iné </a:t>
            </a:r>
          </a:p>
          <a:p>
            <a:pPr marL="0" indent="0">
              <a:buNone/>
            </a:pPr>
            <a:r>
              <a:rPr lang="sk-SK" b="1" dirty="0"/>
              <a:t>+ </a:t>
            </a:r>
            <a:r>
              <a:rPr lang="sk-SK" b="1" dirty="0" err="1"/>
              <a:t>Euratom</a:t>
            </a:r>
            <a:r>
              <a:rPr lang="sk-SK" b="1" dirty="0"/>
              <a:t> </a:t>
            </a:r>
          </a:p>
          <a:p>
            <a:pPr lvl="1"/>
            <a:endParaRPr lang="sk-SK" sz="2000" dirty="0" smtClean="0"/>
          </a:p>
        </p:txBody>
      </p:sp>
      <p:sp>
        <p:nvSpPr>
          <p:cNvPr id="8196" name="Zástupný symbol dátumu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k-SK" dirty="0" smtClean="0"/>
              <a:t>27. 6. 2014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dirty="0"/>
          </a:p>
        </p:txBody>
      </p:sp>
      <p:sp>
        <p:nvSpPr>
          <p:cNvPr id="8198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9D3786-529C-4CC8-9540-9AB38F4D41E4}" type="slidenum">
              <a:rPr lang="sk-SK" smtClean="0"/>
              <a:pPr/>
              <a:t>7</a:t>
            </a:fld>
            <a:endParaRPr lang="sk-SK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3"/>
                </a:solidFill>
              </a:rPr>
              <a:t>Three priorities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63938" y="1844675"/>
            <a:ext cx="2016125" cy="15843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Excellent science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555875" y="3644900"/>
            <a:ext cx="2000250" cy="15843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Industrial leadership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3438" y="3644900"/>
            <a:ext cx="1933575" cy="15843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Societal challenges</a:t>
            </a:r>
            <a:endParaRPr lang="en-GB" dirty="0"/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6804025" y="3860800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lt-LT" sz="4000" b="1">
                <a:solidFill>
                  <a:schemeClr val="bg1"/>
                </a:solidFill>
                <a:cs typeface="Arial" charset="0"/>
              </a:rPr>
              <a:t>38%</a:t>
            </a:r>
            <a:endParaRPr lang="en-GB" altLang="lt-LT" sz="4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051050" y="1784350"/>
            <a:ext cx="1441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lt-LT" sz="4000" b="1">
                <a:solidFill>
                  <a:schemeClr val="bg1"/>
                </a:solidFill>
                <a:cs typeface="Arial" charset="0"/>
              </a:rPr>
              <a:t>32%</a:t>
            </a:r>
            <a:endParaRPr lang="en-GB" altLang="lt-LT" sz="4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1116013" y="3873500"/>
            <a:ext cx="143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lt-LT" sz="4000" b="1">
                <a:solidFill>
                  <a:schemeClr val="bg1"/>
                </a:solidFill>
                <a:cs typeface="Arial" charset="0"/>
              </a:rPr>
              <a:t>22%</a:t>
            </a:r>
            <a:endParaRPr lang="en-GB" altLang="lt-LT" sz="4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5" name="TextBox 5"/>
          <p:cNvSpPr txBox="1">
            <a:spLocks noChangeArrowheads="1"/>
          </p:cNvSpPr>
          <p:nvPr/>
        </p:nvSpPr>
        <p:spPr bwMode="auto">
          <a:xfrm>
            <a:off x="6804025" y="1784350"/>
            <a:ext cx="2106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lt-LT" sz="1800" b="1">
                <a:solidFill>
                  <a:schemeClr val="bg1"/>
                </a:solidFill>
                <a:cs typeface="Arial" charset="0"/>
              </a:rPr>
              <a:t>+ EIT, JRC,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lt-LT" sz="1800" b="1">
                <a:solidFill>
                  <a:schemeClr val="bg1"/>
                </a:solidFill>
                <a:cs typeface="Arial" charset="0"/>
              </a:rPr>
              <a:t>   Widening, SwfS</a:t>
            </a:r>
            <a:endParaRPr lang="en-GB" altLang="lt-LT" sz="18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7686675" y="2420938"/>
            <a:ext cx="630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lt-LT" sz="2400" b="1">
                <a:solidFill>
                  <a:schemeClr val="bg1"/>
                </a:solidFill>
                <a:cs typeface="Arial" charset="0"/>
              </a:rPr>
              <a:t>8%</a:t>
            </a:r>
            <a:endParaRPr lang="en-GB" altLang="lt-LT" sz="1800" b="1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7769225" y="5110163"/>
            <a:ext cx="1374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fr-FR" altLang="lt-LT" sz="24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23" name="AutoShape 4"/>
          <p:cNvSpPr>
            <a:spLocks noChangeAspect="1" noChangeArrowheads="1"/>
          </p:cNvSpPr>
          <p:nvPr/>
        </p:nvSpPr>
        <p:spPr bwMode="auto">
          <a:xfrm>
            <a:off x="762000" y="438150"/>
            <a:ext cx="72786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defTabSz="800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01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01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01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01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lt-LT" sz="24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5124" name="Oval 5"/>
          <p:cNvGrpSpPr>
            <a:grpSpLocks/>
          </p:cNvGrpSpPr>
          <p:nvPr/>
        </p:nvGrpSpPr>
        <p:grpSpPr bwMode="auto">
          <a:xfrm>
            <a:off x="750888" y="865188"/>
            <a:ext cx="7302500" cy="4538662"/>
            <a:chOff x="472" y="895"/>
            <a:chExt cx="5380" cy="3152"/>
          </a:xfrm>
        </p:grpSpPr>
        <p:pic>
          <p:nvPicPr>
            <p:cNvPr id="5150" name="Oval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895"/>
              <a:ext cx="5380" cy="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1" name="Text Box 7"/>
            <p:cNvSpPr txBox="1">
              <a:spLocks noChangeArrowheads="1"/>
            </p:cNvSpPr>
            <p:nvPr/>
          </p:nvSpPr>
          <p:spPr bwMode="auto">
            <a:xfrm>
              <a:off x="1266" y="1362"/>
              <a:ext cx="3792" cy="2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147" tIns="40074" rIns="80147" bIns="40074"/>
            <a:lstStyle>
              <a:lvl1pPr defTabSz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fr-FR" altLang="lt-LT" sz="24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1312863" y="1751013"/>
            <a:ext cx="3019425" cy="1892300"/>
          </a:xfrm>
          <a:prstGeom prst="roundRect">
            <a:avLst>
              <a:gd name="adj" fmla="val 16667"/>
            </a:avLst>
          </a:prstGeom>
          <a:solidFill>
            <a:srgbClr val="00FF00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80119" tIns="40060" rIns="80119" bIns="40060"/>
          <a:lstStyle>
            <a:lvl1pPr defTabSz="800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01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01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01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01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lt-LT" sz="24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4332288" y="1751013"/>
            <a:ext cx="3022600" cy="1892300"/>
          </a:xfrm>
          <a:prstGeom prst="roundRect">
            <a:avLst>
              <a:gd name="adj" fmla="val 16667"/>
            </a:avLst>
          </a:prstGeom>
          <a:solidFill>
            <a:srgbClr val="CC99FF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80119" tIns="40060" rIns="80119" bIns="40060"/>
          <a:lstStyle>
            <a:lvl1pPr defTabSz="800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01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01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01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01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lt-LT" sz="24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2136775" y="3643313"/>
            <a:ext cx="4394200" cy="1165225"/>
          </a:xfrm>
          <a:prstGeom prst="roundRect">
            <a:avLst>
              <a:gd name="adj" fmla="val 16667"/>
            </a:avLst>
          </a:prstGeom>
          <a:solidFill>
            <a:srgbClr val="FF99CC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80119" tIns="40060" rIns="80119" bIns="40060"/>
          <a:lstStyle>
            <a:lvl1pPr defTabSz="800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01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01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01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01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lt-LT" sz="24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4332288" y="1784350"/>
            <a:ext cx="3022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15913" indent="80963" defTabSz="839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en-GB" altLang="lt-LT" sz="11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Creating Industrial Leadership and Competitive Frameworks</a:t>
            </a:r>
            <a:endParaRPr lang="en-GB" altLang="lt-LT" sz="11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fr-BE" altLang="lt-LT" sz="1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Leadership in enabling and industrial technologies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en-GB" altLang="lt-LT" sz="1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ICT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en-GB" altLang="lt-LT" sz="1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Nanotech., Materials, Manuf. and Processing 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en-GB" altLang="lt-LT" sz="1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Biotechnology</a:t>
            </a:r>
          </a:p>
          <a:p>
            <a:pPr lvl="1">
              <a:lnSpc>
                <a:spcPct val="8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en-GB" altLang="lt-LT" sz="1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Space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en-GB" altLang="lt-LT" sz="1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Access to risk finance 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en-GB" altLang="lt-LT" sz="11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Innovation in SMEs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2265363" y="3830638"/>
            <a:ext cx="41195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9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Tx/>
              <a:buNone/>
            </a:pPr>
            <a:r>
              <a:rPr lang="en-GB" altLang="lt-LT" sz="11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Excellence in the Science Base</a:t>
            </a:r>
          </a:p>
          <a:p>
            <a:pPr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 typeface="Symbol" pitchFamily="18" charset="2"/>
              <a:buChar char="-"/>
            </a:pPr>
            <a:r>
              <a:rPr lang="en-GB" altLang="lt-L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Frontier research (ERC)</a:t>
            </a:r>
          </a:p>
          <a:p>
            <a:pPr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 typeface="Symbol" pitchFamily="18" charset="2"/>
              <a:buChar char="-"/>
            </a:pPr>
            <a:r>
              <a:rPr lang="fr-BE" altLang="lt-L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Future and Emerging Technologies (FET)</a:t>
            </a:r>
            <a:endParaRPr lang="en-GB" altLang="lt-LT" sz="11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 typeface="Symbol" pitchFamily="18" charset="2"/>
              <a:buChar char="-"/>
            </a:pPr>
            <a:r>
              <a:rPr lang="en-GB" altLang="lt-L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Skills and career development (Marie Curie)</a:t>
            </a:r>
          </a:p>
          <a:p>
            <a:pPr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 typeface="Symbol" pitchFamily="18" charset="2"/>
              <a:buChar char="-"/>
            </a:pPr>
            <a:r>
              <a:rPr lang="en-GB" altLang="lt-L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Research infrastructures</a:t>
            </a:r>
            <a:endParaRPr lang="en-GB" altLang="lt-LT" sz="11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2273300" y="1312863"/>
            <a:ext cx="39830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9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en-GB" altLang="lt-LT" sz="12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Shared objectives and principles </a:t>
            </a:r>
          </a:p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en-GB" altLang="lt-LT" sz="1100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endParaRPr lang="en-GB" altLang="lt-LT" sz="1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2300288" y="5041900"/>
            <a:ext cx="39830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9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en-GB" altLang="lt-LT" sz="12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Common rules, toolkit of funding schemes</a:t>
            </a:r>
            <a:endParaRPr lang="en-GB" altLang="lt-LT" sz="1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3241675" y="557213"/>
            <a:ext cx="2473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9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en-GB" altLang="lt-LT" sz="12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Europe 2020 priorities</a:t>
            </a:r>
            <a:endParaRPr lang="en-GB" altLang="lt-LT" sz="1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450850" y="4943475"/>
            <a:ext cx="2197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9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en-GB" altLang="lt-LT" sz="11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Simplified access</a:t>
            </a:r>
            <a:endParaRPr lang="en-GB" altLang="lt-LT" sz="1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34" name="Text Box 17"/>
          <p:cNvSpPr txBox="1">
            <a:spLocks noChangeArrowheads="1"/>
          </p:cNvSpPr>
          <p:nvPr/>
        </p:nvSpPr>
        <p:spPr bwMode="auto">
          <a:xfrm>
            <a:off x="6324600" y="4953000"/>
            <a:ext cx="247173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marL="158750" indent="-158750" defTabSz="839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9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en-GB" altLang="lt-LT" sz="11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Dissemination &amp; knowledge tranfer</a:t>
            </a:r>
            <a:endParaRPr lang="en-GB" altLang="lt-LT" sz="1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35" name="AutoShape 20"/>
          <p:cNvSpPr>
            <a:spLocks noChangeArrowheads="1"/>
          </p:cNvSpPr>
          <p:nvPr/>
        </p:nvSpPr>
        <p:spPr bwMode="auto">
          <a:xfrm>
            <a:off x="6731000" y="4506913"/>
            <a:ext cx="687388" cy="292100"/>
          </a:xfrm>
          <a:prstGeom prst="leftRightArrow">
            <a:avLst>
              <a:gd name="adj1" fmla="val 50000"/>
              <a:gd name="adj2" fmla="val 47065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80119" tIns="40060" rIns="80119" bIns="40060"/>
          <a:lstStyle>
            <a:lvl1pPr defTabSz="800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01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01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01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01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lt-LT" sz="24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36" name="AutoShape 21"/>
          <p:cNvSpPr>
            <a:spLocks noChangeArrowheads="1"/>
          </p:cNvSpPr>
          <p:nvPr/>
        </p:nvSpPr>
        <p:spPr bwMode="auto">
          <a:xfrm>
            <a:off x="1174750" y="4518025"/>
            <a:ext cx="685800" cy="290513"/>
          </a:xfrm>
          <a:prstGeom prst="leftRightArrow">
            <a:avLst>
              <a:gd name="adj1" fmla="val 50000"/>
              <a:gd name="adj2" fmla="val 47213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80119" tIns="40060" rIns="80119" bIns="40060"/>
          <a:lstStyle>
            <a:lvl1pPr defTabSz="800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01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01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01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01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lt-LT" sz="24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37" name="AutoShape 22"/>
          <p:cNvSpPr>
            <a:spLocks noChangeArrowheads="1"/>
          </p:cNvSpPr>
          <p:nvPr/>
        </p:nvSpPr>
        <p:spPr bwMode="auto">
          <a:xfrm>
            <a:off x="4195763" y="730250"/>
            <a:ext cx="412750" cy="582613"/>
          </a:xfrm>
          <a:prstGeom prst="upDownArrow">
            <a:avLst>
              <a:gd name="adj1" fmla="val 50000"/>
              <a:gd name="adj2" fmla="val 28231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80119" tIns="40060" rIns="80119" bIns="40060"/>
          <a:lstStyle>
            <a:lvl1pPr defTabSz="800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01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01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01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01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lt-LT" sz="24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38" name="Text Box 23"/>
          <p:cNvSpPr txBox="1">
            <a:spLocks noChangeArrowheads="1"/>
          </p:cNvSpPr>
          <p:nvPr/>
        </p:nvSpPr>
        <p:spPr bwMode="auto">
          <a:xfrm>
            <a:off x="1282700" y="1592263"/>
            <a:ext cx="3021013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defTabSz="839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96875" indent="-236538" defTabSz="839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Tx/>
              <a:buNone/>
            </a:pPr>
            <a:endParaRPr lang="en-GB" altLang="lt-LT" sz="11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Tx/>
              <a:buNone/>
            </a:pPr>
            <a:r>
              <a:rPr lang="en-GB" altLang="lt-LT" sz="11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Tackling Societal Challenges</a:t>
            </a:r>
            <a:endParaRPr lang="en-GB" altLang="lt-LT" sz="11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 typeface="Symbol" pitchFamily="18" charset="2"/>
              <a:buChar char="-"/>
            </a:pPr>
            <a:r>
              <a:rPr lang="nl-NL" altLang="lt-L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Health, demographic change and wellbeing</a:t>
            </a:r>
            <a:endParaRPr lang="en-GB" altLang="lt-LT" sz="11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 typeface="Symbol" pitchFamily="18" charset="2"/>
              <a:buChar char="-"/>
            </a:pPr>
            <a:r>
              <a:rPr lang="en-GB" altLang="lt-L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Food security, sustainable agriculture and</a:t>
            </a: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Tx/>
              <a:buNone/>
            </a:pPr>
            <a:r>
              <a:rPr lang="en-GB" altLang="lt-L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the bio-based economy</a:t>
            </a: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 typeface="Symbol" pitchFamily="18" charset="2"/>
              <a:buChar char="-"/>
            </a:pPr>
            <a:r>
              <a:rPr lang="en-GB" altLang="lt-L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Secure, clean and efficient energy</a:t>
            </a: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 typeface="Symbol" pitchFamily="18" charset="2"/>
              <a:buChar char="-"/>
            </a:pPr>
            <a:r>
              <a:rPr lang="en-GB" altLang="lt-L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Smart, green and integrated transport</a:t>
            </a: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 typeface="Symbol" pitchFamily="18" charset="2"/>
              <a:buChar char="-"/>
            </a:pPr>
            <a:r>
              <a:rPr lang="en-GB" altLang="lt-L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Climate action, resource efficiency and raw </a:t>
            </a: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Tx/>
              <a:buNone/>
            </a:pPr>
            <a:r>
              <a:rPr lang="en-GB" altLang="lt-L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materials</a:t>
            </a: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 typeface="Symbol" pitchFamily="18" charset="2"/>
              <a:buChar char="-"/>
            </a:pPr>
            <a:r>
              <a:rPr lang="en-GB" altLang="lt-L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Inclusive, innovative and reflective societies</a:t>
            </a: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 typeface="Symbol" pitchFamily="18" charset="2"/>
              <a:buChar char="-"/>
            </a:pPr>
            <a:r>
              <a:rPr lang="en-IE" altLang="lt-LT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Secure Societies</a:t>
            </a:r>
            <a:endParaRPr lang="en-GB" altLang="lt-LT" sz="11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 typeface="Symbol" pitchFamily="18" charset="2"/>
              <a:buChar char="-"/>
            </a:pPr>
            <a:endParaRPr lang="en-GB" altLang="lt-LT" sz="11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lvl="1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 typeface="Symbol" pitchFamily="18" charset="2"/>
              <a:buChar char="-"/>
            </a:pPr>
            <a:endParaRPr lang="fr-BE" altLang="lt-LT" sz="200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lvl="1" algn="ctr">
              <a:lnSpc>
                <a:spcPct val="60000"/>
              </a:lnSpc>
              <a:spcBef>
                <a:spcPts val="613"/>
              </a:spcBef>
              <a:buClr>
                <a:srgbClr val="000000"/>
              </a:buClr>
              <a:buFontTx/>
              <a:buNone/>
            </a:pPr>
            <a:endParaRPr lang="en-GB" altLang="lt-LT" sz="1100" b="1" i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39" name="AutoShape 24"/>
          <p:cNvSpPr>
            <a:spLocks noChangeArrowheads="1"/>
          </p:cNvSpPr>
          <p:nvPr/>
        </p:nvSpPr>
        <p:spPr bwMode="auto">
          <a:xfrm rot="10800000">
            <a:off x="3235325" y="3586163"/>
            <a:ext cx="2335213" cy="249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8640 w 21600"/>
              <a:gd name="T13" fmla="*/ 4245 h 21600"/>
              <a:gd name="T14" fmla="*/ 12960 w 21600"/>
              <a:gd name="T15" fmla="*/ 1906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917" y="7631"/>
                </a:lnTo>
                <a:lnTo>
                  <a:pt x="8640" y="7631"/>
                </a:lnTo>
                <a:lnTo>
                  <a:pt x="8640" y="12710"/>
                </a:lnTo>
                <a:lnTo>
                  <a:pt x="5187" y="12710"/>
                </a:lnTo>
                <a:lnTo>
                  <a:pt x="5187" y="10176"/>
                </a:lnTo>
                <a:lnTo>
                  <a:pt x="0" y="15888"/>
                </a:lnTo>
                <a:lnTo>
                  <a:pt x="5187" y="21600"/>
                </a:lnTo>
                <a:lnTo>
                  <a:pt x="5187" y="19065"/>
                </a:lnTo>
                <a:lnTo>
                  <a:pt x="16413" y="19065"/>
                </a:lnTo>
                <a:lnTo>
                  <a:pt x="16413" y="21600"/>
                </a:lnTo>
                <a:lnTo>
                  <a:pt x="21600" y="15888"/>
                </a:lnTo>
                <a:lnTo>
                  <a:pt x="16413" y="10176"/>
                </a:lnTo>
                <a:lnTo>
                  <a:pt x="16413" y="12710"/>
                </a:lnTo>
                <a:lnTo>
                  <a:pt x="12960" y="12710"/>
                </a:lnTo>
                <a:lnTo>
                  <a:pt x="12960" y="7631"/>
                </a:lnTo>
                <a:lnTo>
                  <a:pt x="14683" y="7631"/>
                </a:lnTo>
                <a:lnTo>
                  <a:pt x="10800" y="0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lIns="80119" tIns="40060" rIns="80119" bIns="40060"/>
          <a:lstStyle/>
          <a:p>
            <a:endParaRPr lang="sk-SK"/>
          </a:p>
        </p:txBody>
      </p:sp>
      <p:sp>
        <p:nvSpPr>
          <p:cNvPr id="5140" name="Text Box 25"/>
          <p:cNvSpPr txBox="1">
            <a:spLocks noChangeArrowheads="1"/>
          </p:cNvSpPr>
          <p:nvPr/>
        </p:nvSpPr>
        <p:spPr bwMode="auto">
          <a:xfrm>
            <a:off x="1444625" y="3762375"/>
            <a:ext cx="4714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GB" altLang="lt-LT" sz="17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EIT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GB" altLang="lt-LT" sz="17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JRC</a:t>
            </a:r>
          </a:p>
        </p:txBody>
      </p:sp>
      <p:sp>
        <p:nvSpPr>
          <p:cNvPr id="3" name="Obdĺžnik 2"/>
          <p:cNvSpPr/>
          <p:nvPr/>
        </p:nvSpPr>
        <p:spPr>
          <a:xfrm>
            <a:off x="339160" y="6381328"/>
            <a:ext cx="9525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/>
              <a:t>27. 6. 2014</a:t>
            </a:r>
          </a:p>
        </p:txBody>
      </p:sp>
    </p:spTree>
    <p:extLst>
      <p:ext uri="{BB962C8B-B14F-4D97-AF65-F5344CB8AC3E}">
        <p14:creationId xmlns:p14="http://schemas.microsoft.com/office/powerpoint/2010/main" val="41735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1743</Words>
  <Application>Microsoft Office PowerPoint</Application>
  <PresentationFormat>Prezentácia na obrazovke (4:3)</PresentationFormat>
  <Paragraphs>430</Paragraphs>
  <Slides>21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 Horizont 2020 - predstavenie</vt:lpstr>
      <vt:lpstr>Čo je Horizont 2020? </vt:lpstr>
      <vt:lpstr>Čo je Horizont 2020? </vt:lpstr>
      <vt:lpstr>Čo je Horizont 2020? </vt:lpstr>
      <vt:lpstr>Historický prehľad rámcových programov </vt:lpstr>
      <vt:lpstr>Horizont 2020 – nový prístup </vt:lpstr>
      <vt:lpstr>Členenie programu Horizont 2020 </vt:lpstr>
      <vt:lpstr>Three priorities</vt:lpstr>
      <vt:lpstr>Prezentácia programu PowerPoint</vt:lpstr>
      <vt:lpstr>I. Excelentná veda </vt:lpstr>
      <vt:lpstr>II. Vedúce postavenie priemyslu </vt:lpstr>
      <vt:lpstr>III. Spoločenské výzvy </vt:lpstr>
      <vt:lpstr>10 noviniek</vt:lpstr>
      <vt:lpstr>Obsah pracovného programu</vt:lpstr>
      <vt:lpstr>Kto sa môže zúčastniť</vt:lpstr>
      <vt:lpstr>Typy projektov</vt:lpstr>
      <vt:lpstr>Podmienky účasti</vt:lpstr>
      <vt:lpstr>Hodnotenie</vt:lpstr>
      <vt:lpstr>Národné kontaktné body pre Horizont 2020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action, environment, resource efficiency and raw materials</dc:title>
  <dc:creator>hanzelova</dc:creator>
  <cp:lastModifiedBy>MB</cp:lastModifiedBy>
  <cp:revision>152</cp:revision>
  <dcterms:created xsi:type="dcterms:W3CDTF">2014-01-27T07:30:06Z</dcterms:created>
  <dcterms:modified xsi:type="dcterms:W3CDTF">2014-06-27T06:23:43Z</dcterms:modified>
</cp:coreProperties>
</file>