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3" r:id="rId4"/>
    <p:sldId id="264" r:id="rId5"/>
  </p:sldIdLst>
  <p:sldSz cx="9144000" cy="6858000" type="screen4x3"/>
  <p:notesSz cx="6858000" cy="9144000"/>
  <p:defaultTextStyle>
    <a:defPPr>
      <a:defRPr lang="sk-SK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900"/>
    <a:srgbClr val="1865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01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19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k-SK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9D296A-C7F8-425E-9153-2FE6E4B8B9AB}" type="slidenum">
              <a:rPr lang="sk-SK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k-SK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684A4A-3C64-46F5-BA94-FF96AA87B737}" type="slidenum">
              <a:rPr lang="sk-SK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7A46A-5D7D-4AA3-AD98-3F8141C2B428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BE299-5835-45B2-B78C-5DD2E460205E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E5DAD-9D48-452B-931A-5416C78A64F5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7529D-AD0D-422C-90F3-B391F5E3AE2A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CDC7E-AEFC-4D46-82EF-D55CE9A43174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11846-FA17-4191-8D19-713ED7ACE9E3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F164A-4D7E-4E4C-B1C2-AB669D118D4F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AC65D-1D02-4984-B799-FC0EA282483E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F0A84-38ED-4195-8CB7-4F18568EC604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3C59E-D2FC-4C98-AD66-9F6BA701143A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6EDBC-02D8-47EC-961B-5A44BBBAE736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sk-S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1553BF-FB9C-4DC5-95B0-B0B4214888FF}" type="slidenum">
              <a:rPr lang="sk-SK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hyperlink" Target="mailto:slamecka@vuzv.sk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://www.vuzv.s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6093296"/>
            <a:ext cx="8352928" cy="406896"/>
          </a:xfrm>
        </p:spPr>
        <p:txBody>
          <a:bodyPr/>
          <a:lstStyle/>
          <a:p>
            <a:r>
              <a:rPr lang="sk-SK" sz="1800" dirty="0" smtClean="0"/>
              <a:t>Horizont 2020 – možnosti spolupráce akademického a podnikateľského sektora</a:t>
            </a:r>
            <a:endParaRPr lang="sk-SK" sz="1800" dirty="0"/>
          </a:p>
        </p:txBody>
      </p:sp>
      <p:pic>
        <p:nvPicPr>
          <p:cNvPr id="2086" name="Picture 38" descr="Reklamný prú&amp;zcaron;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2060848"/>
            <a:ext cx="1512169" cy="738759"/>
          </a:xfrm>
          <a:prstGeom prst="rect">
            <a:avLst/>
          </a:prstGeom>
          <a:noFill/>
        </p:spPr>
      </p:pic>
      <p:pic>
        <p:nvPicPr>
          <p:cNvPr id="2088" name="Picture 40" descr="Reklamný prú&amp;zcaron;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204864"/>
            <a:ext cx="1714500" cy="1790701"/>
          </a:xfrm>
          <a:prstGeom prst="rect">
            <a:avLst/>
          </a:prstGeom>
          <a:noFill/>
        </p:spPr>
      </p:pic>
      <p:pic>
        <p:nvPicPr>
          <p:cNvPr id="2090" name="Picture 42" descr="Reklamný prú&amp;zcaron;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2348880"/>
            <a:ext cx="1714500" cy="1428750"/>
          </a:xfrm>
          <a:prstGeom prst="rect">
            <a:avLst/>
          </a:prstGeom>
          <a:noFill/>
        </p:spPr>
      </p:pic>
      <p:pic>
        <p:nvPicPr>
          <p:cNvPr id="2092" name="Picture 44" descr="Reklamný prú&amp;zcaron;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1988840"/>
            <a:ext cx="1714500" cy="1933576"/>
          </a:xfrm>
          <a:prstGeom prst="rect">
            <a:avLst/>
          </a:prstGeom>
          <a:noFill/>
        </p:spPr>
      </p:pic>
      <p:pic>
        <p:nvPicPr>
          <p:cNvPr id="2094" name="Picture 46" descr="Reklamný prú&amp;zcaron;o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3140968"/>
            <a:ext cx="1704975" cy="485775"/>
          </a:xfrm>
          <a:prstGeom prst="rect">
            <a:avLst/>
          </a:prstGeom>
          <a:noFill/>
        </p:spPr>
      </p:pic>
      <p:pic>
        <p:nvPicPr>
          <p:cNvPr id="2096" name="Picture 48" descr="Reklamný prú&amp;zcaron;o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996952"/>
            <a:ext cx="1714500" cy="571501"/>
          </a:xfrm>
          <a:prstGeom prst="rect">
            <a:avLst/>
          </a:prstGeom>
          <a:noFill/>
        </p:spPr>
      </p:pic>
      <p:sp>
        <p:nvSpPr>
          <p:cNvPr id="12" name="Podnadpis 2"/>
          <p:cNvSpPr txBox="1">
            <a:spLocks/>
          </p:cNvSpPr>
          <p:nvPr/>
        </p:nvSpPr>
        <p:spPr bwMode="auto">
          <a:xfrm>
            <a:off x="539552" y="4221088"/>
            <a:ext cx="820891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Kontakt : 	Výskumný ústav živočíšnej výroby Nitra	          Riaditeľ VÚŽV Nitra:</a:t>
            </a:r>
            <a:r>
              <a:rPr kumimoji="0" lang="sk-SK" sz="5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Hlohovecká 2			          doc. Ing. Jaroslav Slamečka, CSc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951 41 Lužianky			          tel.: 037/6546 388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Slovenská republika			          fax: 037/6546 401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sk-SK" sz="5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9"/>
              </a:rPr>
              <a:t>www.vuzv.sk</a:t>
            </a:r>
            <a:r>
              <a:rPr kumimoji="0" lang="sk-SK" sz="5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r>
              <a:rPr kumimoji="0" lang="sk-SK" sz="5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0"/>
              </a:rPr>
              <a:t>slamecka@vuzv.sk</a:t>
            </a:r>
            <a:endParaRPr kumimoji="0" lang="sk-SK" sz="5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br>
              <a:rPr kumimoji="0" lang="sk-SK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k-SK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br>
              <a:rPr kumimoji="0" lang="sk-SK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k-SK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k-SK" sz="3200" b="1" dirty="0" smtClean="0"/>
              <a:t>Oblasti pôsobenia</a:t>
            </a:r>
            <a:endParaRPr lang="sk-SK" sz="32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7715200" cy="1828799"/>
          </a:xfrm>
        </p:spPr>
        <p:txBody>
          <a:bodyPr/>
          <a:lstStyle/>
          <a:p>
            <a:pPr algn="just"/>
            <a:r>
              <a:rPr lang="sk-SK" sz="1400" dirty="0" smtClean="0"/>
              <a:t>Šľachtenie HZ, systémy chovu</a:t>
            </a:r>
          </a:p>
          <a:p>
            <a:pPr algn="just"/>
            <a:r>
              <a:rPr lang="sk-SK" sz="1400" dirty="0" smtClean="0"/>
              <a:t>Genetika</a:t>
            </a:r>
          </a:p>
          <a:p>
            <a:pPr algn="just"/>
            <a:r>
              <a:rPr lang="sk-SK" sz="1400" dirty="0" smtClean="0"/>
              <a:t>Kvalita produkcie a ekonomika produkčných systémov</a:t>
            </a:r>
          </a:p>
          <a:p>
            <a:pPr algn="just"/>
            <a:r>
              <a:rPr lang="sk-SK" sz="1400" dirty="0" smtClean="0"/>
              <a:t>Výživa</a:t>
            </a:r>
          </a:p>
          <a:p>
            <a:pPr algn="just"/>
            <a:r>
              <a:rPr lang="sk-SK" sz="1400" dirty="0" smtClean="0"/>
              <a:t>Výskum kvality životného prostredia</a:t>
            </a:r>
          </a:p>
          <a:p>
            <a:pPr algn="just"/>
            <a:r>
              <a:rPr lang="sk-SK" sz="1400" dirty="0" smtClean="0"/>
              <a:t>Výskum v oblasti malých HZ (vrátane včiel)</a:t>
            </a:r>
          </a:p>
          <a:p>
            <a:pPr algn="just"/>
            <a:r>
              <a:rPr lang="sk-SK" sz="1400" dirty="0" smtClean="0"/>
              <a:t>HZ ako modelové organizmy (pokusy na objednávku)</a:t>
            </a:r>
            <a:endParaRPr lang="sk-SK" sz="1400" dirty="0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611560" y="2636912"/>
            <a:ext cx="7772400" cy="122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Poradenstvo pre prax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467544" y="3645024"/>
            <a:ext cx="626469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Zámer</a:t>
            </a:r>
            <a:r>
              <a:rPr kumimoji="0" lang="sk-SK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k-SK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prepojenie vedeckovýskumnej činnosti na užívateľskú sféru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sk-SK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0" y="4077072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b="1" dirty="0" smtClean="0"/>
              <a:t>     </a:t>
            </a:r>
            <a:r>
              <a:rPr lang="sk-SK" sz="1400" b="1" u="sng" dirty="0" smtClean="0"/>
              <a:t>Adresáti</a:t>
            </a:r>
            <a:r>
              <a:rPr lang="sk-SK" sz="1400" b="1" dirty="0" smtClean="0"/>
              <a:t> </a:t>
            </a:r>
            <a:r>
              <a:rPr lang="sk-SK" sz="1400" dirty="0" smtClean="0"/>
              <a:t>- biologické a technické služby, poľnohospodárska prvovýroba a subjekty späté s produkciou živočíšnej výroby</a:t>
            </a:r>
            <a:endParaRPr lang="sk-SK" sz="1400" dirty="0"/>
          </a:p>
        </p:txBody>
      </p:sp>
      <p:sp>
        <p:nvSpPr>
          <p:cNvPr id="14" name="Obdĺžnik 13"/>
          <p:cNvSpPr/>
          <p:nvPr/>
        </p:nvSpPr>
        <p:spPr>
          <a:xfrm>
            <a:off x="467544" y="4797152"/>
            <a:ext cx="792088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b="1" dirty="0"/>
              <a:t>  </a:t>
            </a:r>
            <a:r>
              <a:rPr lang="sk-SK" sz="1400" b="1" dirty="0" smtClean="0"/>
              <a:t>    </a:t>
            </a:r>
            <a:r>
              <a:rPr lang="sk-SK" sz="1400" b="1" u="sng" dirty="0" smtClean="0"/>
              <a:t>Cieľ</a:t>
            </a:r>
            <a:r>
              <a:rPr lang="sk-SK" sz="1400" b="1" dirty="0" smtClean="0"/>
              <a:t> </a:t>
            </a:r>
            <a:r>
              <a:rPr lang="sk-SK" sz="1400" dirty="0" smtClean="0"/>
              <a:t>- prehlbovať spoluprácu a zostavovať projektové tímy pre riešenie aktuálnych problémov za účelom zefektívnenia živočíšnej výroby a zvyšovania konkurencieschopnosti spolupracujúcich agrosubjektov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6" grpId="0"/>
      <p:bldP spid="7" grpId="0"/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sk-SK" sz="3600" b="1" dirty="0" smtClean="0"/>
              <a:t>Príklady ponúkaných služieb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632848" cy="475252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noProof="1" smtClean="0"/>
              <a:t> komplexné programy rozvoja chovu jednotlivých druhov HZ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noProof="1" smtClean="0"/>
              <a:t> plemenársko-genetické programy zamerané na tvorbu výkonných typov HZ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noProof="1" smtClean="0"/>
              <a:t> DNA testy vybraných genetických markerov vo vzťahu ku kvalite a produkcii mlieka, mäsa, reprodukčných vlastností a zdravotného stavu hospodárskych zvierat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noProof="1" smtClean="0"/>
              <a:t> komplexné projekty výživy, výroby, konzervovania a využitia krmív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noProof="1" smtClean="0"/>
              <a:t> rozbory mlieka so zameraním na jeho kvalitu, chemické zloženie, technologické vlastnosti, zdravotné, hygienické a mikrobiologické ukazovatele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noProof="1" smtClean="0"/>
              <a:t> návrhy na rekonštrukciu a modernizáciu maštalí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noProof="1" smtClean="0"/>
              <a:t> ekonomické analýzy navrhovanej reštrukturalizácie chovu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noProof="1" smtClean="0"/>
              <a:t> stanovenie ukazovateľov kvality všetkých druhov mäsa a mäsových výrobkov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noProof="1" smtClean="0"/>
              <a:t> poradenstvo pri zakladaní a prevádzke intenzívnych chovov brojlerových králikov, farmových chovov zajaca poľného, králika divého a raticovej zveri, vrátane sprostredkovania dodávky zvierat základného stáda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sk-SK" sz="1400" noProof="1" smtClean="0"/>
              <a:t> posudky a expertízy v odbore včelárstva</a:t>
            </a:r>
          </a:p>
          <a:p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476672"/>
          </a:xfrm>
        </p:spPr>
        <p:txBody>
          <a:bodyPr/>
          <a:lstStyle/>
          <a:p>
            <a:r>
              <a:rPr lang="sk-SK" sz="3600" b="1" dirty="0" smtClean="0"/>
              <a:t>Horizont 2020 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5446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b="1" dirty="0" smtClean="0">
                <a:solidFill>
                  <a:srgbClr val="FF0000"/>
                </a:solidFill>
              </a:rPr>
              <a:t>Sustainable </a:t>
            </a:r>
            <a:r>
              <a:rPr lang="en-US" sz="6400" b="1" dirty="0" smtClean="0">
                <a:solidFill>
                  <a:srgbClr val="FF0000"/>
                </a:solidFill>
              </a:rPr>
              <a:t>Food Security </a:t>
            </a:r>
            <a:r>
              <a:rPr lang="sk-SK" sz="6400" b="1" dirty="0" smtClean="0"/>
              <a:t>- </a:t>
            </a:r>
            <a:r>
              <a:rPr lang="en-US" sz="4800" i="1" u="sng" dirty="0" smtClean="0"/>
              <a:t>Sustainable food production systems</a:t>
            </a:r>
            <a:r>
              <a:rPr lang="sk-SK" sz="4800" i="1" u="sng" dirty="0" smtClean="0"/>
              <a:t> </a:t>
            </a:r>
          </a:p>
          <a:p>
            <a:pPr>
              <a:buNone/>
            </a:pPr>
            <a:r>
              <a:rPr lang="sk-SK" sz="4400" b="1" dirty="0" smtClean="0"/>
              <a:t>SFS-1-2014/2015</a:t>
            </a:r>
            <a:r>
              <a:rPr lang="sk-SK" sz="4400" b="1" dirty="0" smtClean="0"/>
              <a:t>: </a:t>
            </a:r>
            <a:r>
              <a:rPr lang="en-US" sz="4400" b="1" dirty="0" smtClean="0"/>
              <a:t>Sustainable terrestrial livestock production RIA</a:t>
            </a:r>
            <a:endParaRPr lang="sk-SK" sz="4400" b="1" dirty="0" smtClean="0"/>
          </a:p>
          <a:p>
            <a:pPr>
              <a:buNone/>
            </a:pPr>
            <a:r>
              <a:rPr lang="en-US" sz="4400" dirty="0" smtClean="0"/>
              <a:t>A. 2014 Genetics and nutrition and alternative feed sources for terrestrial livestock production</a:t>
            </a:r>
            <a:endParaRPr lang="sk-SK" sz="4400" dirty="0" smtClean="0"/>
          </a:p>
          <a:p>
            <a:pPr>
              <a:buNone/>
            </a:pPr>
            <a:r>
              <a:rPr lang="en-US" sz="4400" dirty="0" smtClean="0"/>
              <a:t>C. 2015 Assessing sustainability of terrestrial livestock production </a:t>
            </a:r>
            <a:endParaRPr lang="sk-SK" sz="4400" dirty="0" smtClean="0"/>
          </a:p>
          <a:p>
            <a:pPr>
              <a:buNone/>
            </a:pPr>
            <a:r>
              <a:rPr lang="en-US" sz="4400" b="1" dirty="0" smtClean="0"/>
              <a:t>SFS-7-2014/2015: Genetic resources and agricultural diversity for food </a:t>
            </a:r>
            <a:r>
              <a:rPr lang="sk-SK" sz="4400" b="1" dirty="0" smtClean="0"/>
              <a:t> </a:t>
            </a:r>
            <a:r>
              <a:rPr lang="en-US" sz="4400" b="1" dirty="0" smtClean="0"/>
              <a:t>security, productivity and resilience RIA</a:t>
            </a:r>
            <a:endParaRPr lang="sk-SK" sz="4400" b="1" dirty="0" smtClean="0"/>
          </a:p>
          <a:p>
            <a:pPr>
              <a:buNone/>
            </a:pPr>
            <a:r>
              <a:rPr lang="en-US" sz="4400" dirty="0" smtClean="0"/>
              <a:t>A. 2014 </a:t>
            </a:r>
            <a:r>
              <a:rPr lang="en-US" sz="4400" dirty="0" smtClean="0"/>
              <a:t>Traditional resources for agricultural diversity and the food </a:t>
            </a:r>
            <a:r>
              <a:rPr lang="en-US" sz="4400" dirty="0" smtClean="0"/>
              <a:t>chain</a:t>
            </a:r>
            <a:endParaRPr lang="sk-SK" sz="4400" dirty="0" smtClean="0"/>
          </a:p>
          <a:p>
            <a:pPr>
              <a:buNone/>
            </a:pPr>
            <a:r>
              <a:rPr lang="en-US" sz="4400" dirty="0" smtClean="0"/>
              <a:t>B</a:t>
            </a:r>
            <a:r>
              <a:rPr lang="en-US" sz="4400" dirty="0" smtClean="0"/>
              <a:t>. 2015 Management and sustainable use of genetic resources </a:t>
            </a:r>
            <a:endParaRPr lang="sk-SK" sz="4400" dirty="0" smtClean="0"/>
          </a:p>
          <a:p>
            <a:pPr>
              <a:buNone/>
            </a:pPr>
            <a:r>
              <a:rPr lang="en-US" sz="4400" b="1" dirty="0" smtClean="0"/>
              <a:t>SFS-8-2014/2015</a:t>
            </a:r>
            <a:r>
              <a:rPr lang="en-US" sz="4400" b="1" dirty="0" smtClean="0"/>
              <a:t>: Resource-efficient eco-innovative food production and </a:t>
            </a:r>
            <a:r>
              <a:rPr lang="en-US" sz="4400" b="1" dirty="0" smtClean="0"/>
              <a:t>processing </a:t>
            </a:r>
            <a:r>
              <a:rPr lang="en-US" sz="4400" b="1" dirty="0" smtClean="0"/>
              <a:t>SME </a:t>
            </a:r>
            <a:r>
              <a:rPr lang="en-US" sz="4400" b="1" dirty="0" smtClean="0"/>
              <a:t>Instrument </a:t>
            </a:r>
            <a:r>
              <a:rPr lang="sk-SK" sz="4400" b="1" dirty="0" smtClean="0"/>
              <a:t> </a:t>
            </a:r>
            <a:r>
              <a:rPr lang="sk-SK" sz="4400" dirty="0" smtClean="0"/>
              <a:t>(</a:t>
            </a:r>
            <a:r>
              <a:rPr lang="en-US" sz="4400" dirty="0" smtClean="0"/>
              <a:t>Phase 1 Feasibility study</a:t>
            </a:r>
            <a:r>
              <a:rPr lang="sk-SK" sz="4400" dirty="0" smtClean="0"/>
              <a:t>,</a:t>
            </a:r>
            <a:r>
              <a:rPr lang="en-US" sz="4400" dirty="0" smtClean="0"/>
              <a:t> Phase 2 Innovation projects</a:t>
            </a:r>
            <a:r>
              <a:rPr lang="sk-SK" sz="4400" dirty="0" smtClean="0"/>
              <a:t>)</a:t>
            </a:r>
            <a:r>
              <a:rPr lang="en-US" sz="4400" dirty="0" smtClean="0"/>
              <a:t> </a:t>
            </a:r>
            <a:endParaRPr lang="sk-SK" sz="4400" dirty="0" smtClean="0"/>
          </a:p>
          <a:p>
            <a:pPr>
              <a:buNone/>
            </a:pPr>
            <a:r>
              <a:rPr lang="sk-SK" sz="4800" i="1" dirty="0" smtClean="0"/>
              <a:t>				</a:t>
            </a:r>
            <a:r>
              <a:rPr lang="en-US" sz="4800" i="1" u="sng" dirty="0" smtClean="0"/>
              <a:t>Safe </a:t>
            </a:r>
            <a:r>
              <a:rPr lang="en-US" sz="4800" i="1" u="sng" dirty="0" smtClean="0"/>
              <a:t>food and healthy diets </a:t>
            </a:r>
            <a:r>
              <a:rPr lang="en-US" sz="4800" i="1" u="sng" dirty="0" smtClean="0"/>
              <a:t>and </a:t>
            </a:r>
            <a:r>
              <a:rPr lang="en-US" sz="4800" i="1" u="sng" dirty="0" smtClean="0"/>
              <a:t>sustainable </a:t>
            </a:r>
            <a:r>
              <a:rPr lang="en-US" sz="4800" i="1" u="sng" dirty="0" smtClean="0"/>
              <a:t>consumption</a:t>
            </a:r>
            <a:r>
              <a:rPr lang="sk-SK" sz="5600" b="1" dirty="0" smtClean="0"/>
              <a:t>		</a:t>
            </a:r>
          </a:p>
          <a:p>
            <a:pPr>
              <a:buNone/>
            </a:pPr>
            <a:r>
              <a:rPr lang="en-US" sz="4400" b="1" dirty="0" smtClean="0"/>
              <a:t>SFS-12-2014</a:t>
            </a:r>
            <a:r>
              <a:rPr lang="en-US" sz="4400" b="1" dirty="0" smtClean="0"/>
              <a:t>: Assessing the health risks of combined human exposure to multiple food related </a:t>
            </a:r>
            <a:r>
              <a:rPr lang="en-US" sz="4400" b="1" dirty="0" smtClean="0"/>
              <a:t>toxic </a:t>
            </a:r>
            <a:r>
              <a:rPr lang="en-US" sz="4400" b="1" dirty="0" smtClean="0"/>
              <a:t>substances </a:t>
            </a:r>
            <a:r>
              <a:rPr lang="en-US" sz="4400" b="1" dirty="0" smtClean="0"/>
              <a:t>RIA</a:t>
            </a:r>
            <a:endParaRPr lang="sk-SK" sz="4400" b="1" dirty="0" smtClean="0"/>
          </a:p>
          <a:p>
            <a:pPr>
              <a:buNone/>
            </a:pPr>
            <a:r>
              <a:rPr lang="en-US" sz="4400" dirty="0" smtClean="0"/>
              <a:t>Reduction </a:t>
            </a:r>
            <a:r>
              <a:rPr lang="en-US" sz="4400" dirty="0" smtClean="0"/>
              <a:t>in food-related toxic substances </a:t>
            </a:r>
            <a:endParaRPr lang="sk-SK" sz="4400" dirty="0" smtClean="0"/>
          </a:p>
          <a:p>
            <a:pPr>
              <a:buNone/>
            </a:pPr>
            <a:r>
              <a:rPr lang="en-US" sz="4400" dirty="0" smtClean="0"/>
              <a:t>Free </a:t>
            </a:r>
            <a:r>
              <a:rPr lang="en-US" sz="4400" dirty="0" smtClean="0"/>
              <a:t>access for public authorities to the new software and databases </a:t>
            </a:r>
            <a:endParaRPr lang="sk-SK" sz="4400" dirty="0" smtClean="0"/>
          </a:p>
          <a:p>
            <a:pPr lvl="8">
              <a:buNone/>
            </a:pPr>
            <a:endParaRPr lang="sk-SK" sz="3600" dirty="0" smtClean="0"/>
          </a:p>
          <a:p>
            <a:pPr>
              <a:buNone/>
            </a:pPr>
            <a:r>
              <a:rPr lang="sk-SK" sz="4800" i="1" dirty="0" smtClean="0"/>
              <a:t>				</a:t>
            </a:r>
            <a:r>
              <a:rPr lang="en-US" sz="4800" i="1" u="sng" dirty="0" smtClean="0"/>
              <a:t>Global </a:t>
            </a:r>
            <a:r>
              <a:rPr lang="en-US" sz="4800" i="1" u="sng" dirty="0" smtClean="0"/>
              <a:t>drivers of food </a:t>
            </a:r>
            <a:r>
              <a:rPr lang="en-US" sz="4800" i="1" u="sng" dirty="0" smtClean="0"/>
              <a:t>security</a:t>
            </a:r>
            <a:endParaRPr lang="sk-SK" sz="3600" b="1" dirty="0" smtClean="0"/>
          </a:p>
          <a:p>
            <a:pPr>
              <a:buNone/>
            </a:pPr>
            <a:r>
              <a:rPr lang="en-US" sz="4400" b="1" dirty="0" smtClean="0"/>
              <a:t>SFS-18-2015</a:t>
            </a:r>
            <a:r>
              <a:rPr lang="en-US" sz="4400" b="1" dirty="0" smtClean="0"/>
              <a:t>: Small farms but global markets: the role of small and family farms in food and </a:t>
            </a:r>
            <a:r>
              <a:rPr lang="en-US" sz="4400" b="1" dirty="0" smtClean="0"/>
              <a:t>nutrition security RIA</a:t>
            </a:r>
            <a:endParaRPr lang="sk-SK" sz="4400" b="1" dirty="0" smtClean="0"/>
          </a:p>
          <a:p>
            <a:pPr>
              <a:buNone/>
            </a:pPr>
            <a:r>
              <a:rPr lang="en-US" sz="4400" dirty="0" smtClean="0"/>
              <a:t>Better </a:t>
            </a:r>
            <a:r>
              <a:rPr lang="en-US" sz="4400" dirty="0" smtClean="0"/>
              <a:t>understanding of the role of small and family farms and small food </a:t>
            </a:r>
            <a:r>
              <a:rPr lang="en-US" sz="4400" dirty="0" smtClean="0"/>
              <a:t>businesses</a:t>
            </a:r>
            <a:endParaRPr lang="sk-SK" sz="4400" dirty="0" smtClean="0"/>
          </a:p>
          <a:p>
            <a:pPr>
              <a:buNone/>
            </a:pPr>
            <a:r>
              <a:rPr lang="en-US" sz="4400" dirty="0" smtClean="0"/>
              <a:t>Better </a:t>
            </a:r>
            <a:r>
              <a:rPr lang="en-US" sz="4400" dirty="0" smtClean="0"/>
              <a:t>tailoring international cooperation and agricultural research for development to the agro-food sector </a:t>
            </a:r>
            <a:endParaRPr lang="sk-SK" sz="4400" dirty="0" smtClean="0"/>
          </a:p>
          <a:p>
            <a:pPr>
              <a:buNone/>
            </a:pPr>
            <a:r>
              <a:rPr lang="en-US" sz="4400" b="1" dirty="0" smtClean="0"/>
              <a:t>SFS-19-2014</a:t>
            </a:r>
            <a:r>
              <a:rPr lang="en-US" sz="4400" b="1" dirty="0" smtClean="0"/>
              <a:t>: Sustainable food and nutrition security through evidence based EU </a:t>
            </a:r>
            <a:r>
              <a:rPr lang="en-US" sz="4400" b="1" dirty="0" err="1" smtClean="0"/>
              <a:t>agrofood</a:t>
            </a:r>
            <a:r>
              <a:rPr lang="sk-SK" sz="4400" b="1" dirty="0" smtClean="0"/>
              <a:t> </a:t>
            </a:r>
            <a:r>
              <a:rPr lang="en-US" sz="4400" b="1" dirty="0" smtClean="0"/>
              <a:t>policies </a:t>
            </a:r>
            <a:r>
              <a:rPr lang="en-US" sz="4400" b="1" dirty="0" smtClean="0"/>
              <a:t>RIA </a:t>
            </a:r>
            <a:endParaRPr lang="sk-SK" sz="4400" b="1" dirty="0" smtClean="0"/>
          </a:p>
          <a:p>
            <a:pPr marL="742950" indent="-742950">
              <a:buNone/>
            </a:pPr>
            <a:r>
              <a:rPr lang="sk-SK" sz="4400" dirty="0" smtClean="0"/>
              <a:t>A. </a:t>
            </a:r>
            <a:r>
              <a:rPr lang="en-US" sz="4400" dirty="0" smtClean="0"/>
              <a:t>2014 </a:t>
            </a:r>
            <a:r>
              <a:rPr lang="en-US" sz="4400" dirty="0" smtClean="0"/>
              <a:t>Strengthening the analytical capacity on food and nutrition security </a:t>
            </a:r>
            <a:endParaRPr lang="sk-SK" sz="4400" dirty="0" smtClean="0"/>
          </a:p>
          <a:p>
            <a:pPr marL="742950" indent="-742950">
              <a:buNone/>
            </a:pPr>
            <a:r>
              <a:rPr lang="en-US" sz="4400" dirty="0" smtClean="0"/>
              <a:t>B</a:t>
            </a:r>
            <a:r>
              <a:rPr lang="en-US" sz="4400" dirty="0" smtClean="0"/>
              <a:t>. 2014 Understanding relevant issues impacting the agro-food sector </a:t>
            </a:r>
            <a:endParaRPr lang="sk-SK" sz="4400" dirty="0" smtClean="0"/>
          </a:p>
          <a:p>
            <a:pPr lvl="8"/>
            <a:endParaRPr lang="sk-SK" sz="3600" dirty="0" smtClean="0"/>
          </a:p>
          <a:p>
            <a:pPr>
              <a:buNone/>
            </a:pPr>
            <a:r>
              <a:rPr lang="en-US" sz="6400" b="1" dirty="0" smtClean="0">
                <a:solidFill>
                  <a:srgbClr val="FF0000"/>
                </a:solidFill>
              </a:rPr>
              <a:t>Innovative, Sustainable and Inclusive </a:t>
            </a:r>
            <a:r>
              <a:rPr lang="en-US" sz="6400" b="1" dirty="0" smtClean="0">
                <a:solidFill>
                  <a:srgbClr val="FF0000"/>
                </a:solidFill>
              </a:rPr>
              <a:t>Bioeconomy</a:t>
            </a:r>
            <a:r>
              <a:rPr lang="sk-SK" sz="6400" b="1" dirty="0" smtClean="0">
                <a:solidFill>
                  <a:srgbClr val="FF0000"/>
                </a:solidFill>
              </a:rPr>
              <a:t> - </a:t>
            </a:r>
            <a:r>
              <a:rPr lang="en-US" sz="6400" b="1" dirty="0" smtClean="0">
                <a:solidFill>
                  <a:srgbClr val="FF0000"/>
                </a:solidFill>
              </a:rPr>
              <a:t> </a:t>
            </a:r>
            <a:r>
              <a:rPr lang="en-US" sz="4800" i="1" u="sng" dirty="0" smtClean="0"/>
              <a:t>Sustainable </a:t>
            </a:r>
            <a:r>
              <a:rPr lang="en-US" sz="4800" i="1" u="sng" dirty="0" smtClean="0"/>
              <a:t>Agriculture and </a:t>
            </a:r>
            <a:r>
              <a:rPr lang="en-US" sz="4800" i="1" u="sng" dirty="0" smtClean="0"/>
              <a:t>Forestry</a:t>
            </a:r>
            <a:r>
              <a:rPr lang="sk-SK" sz="4800" i="1" u="sng" dirty="0" smtClean="0"/>
              <a:t> </a:t>
            </a:r>
            <a:r>
              <a:rPr lang="sk-SK" sz="4800" i="1" u="sng" dirty="0" smtClean="0"/>
              <a:t> </a:t>
            </a:r>
          </a:p>
          <a:p>
            <a:pPr>
              <a:buNone/>
            </a:pPr>
            <a:r>
              <a:rPr lang="en-US" sz="4400" b="1" dirty="0" smtClean="0"/>
              <a:t>ISIB-2-2014/2015</a:t>
            </a:r>
            <a:r>
              <a:rPr lang="en-US" sz="4400" b="1" dirty="0" smtClean="0"/>
              <a:t>: Closing the research and innovation divide: the crucial role of innovation support services and knowledge exchange CSA </a:t>
            </a:r>
            <a:r>
              <a:rPr lang="sk-SK" sz="4400" b="1" dirty="0" smtClean="0"/>
              <a:t> </a:t>
            </a:r>
            <a:r>
              <a:rPr lang="sk-SK" sz="4400" dirty="0" smtClean="0"/>
              <a:t>- </a:t>
            </a:r>
            <a:r>
              <a:rPr lang="en-US" sz="4400" dirty="0" smtClean="0"/>
              <a:t>Improved </a:t>
            </a:r>
            <a:r>
              <a:rPr lang="en-US" sz="4400" dirty="0" smtClean="0"/>
              <a:t>flow of information and knowledge between academia and practitioners </a:t>
            </a:r>
            <a:endParaRPr lang="sk-SK" sz="4400" dirty="0" smtClean="0"/>
          </a:p>
          <a:p>
            <a:pPr>
              <a:buNone/>
            </a:pPr>
            <a:endParaRPr lang="sk-SK" sz="4400" dirty="0" smtClean="0"/>
          </a:p>
          <a:p>
            <a:pPr>
              <a:buNone/>
            </a:pPr>
            <a:r>
              <a:rPr lang="en-US" sz="4400" i="1" u="sng" dirty="0" smtClean="0"/>
              <a:t>Cross-cutting actions covering all activities </a:t>
            </a:r>
            <a:r>
              <a:rPr lang="sk-SK" sz="4400" i="1" u="sng" dirty="0" smtClean="0"/>
              <a:t>- </a:t>
            </a:r>
            <a:r>
              <a:rPr lang="en-US" sz="4400" b="1" dirty="0" smtClean="0"/>
              <a:t>ISIB-12-2015</a:t>
            </a:r>
            <a:r>
              <a:rPr lang="en-US" sz="4400" b="1" dirty="0" smtClean="0"/>
              <a:t>: Public-Public Partnerships in the bioeconomy ERA-NET Cofund </a:t>
            </a:r>
          </a:p>
          <a:p>
            <a:r>
              <a:rPr lang="en-US" sz="4400" dirty="0" smtClean="0"/>
              <a:t>A. 2014 Sustainable and resilient agriculture for food and non-food systems </a:t>
            </a:r>
          </a:p>
          <a:p>
            <a:r>
              <a:rPr lang="sk-SK" sz="4400" dirty="0" smtClean="0"/>
              <a:t>B. </a:t>
            </a:r>
            <a:r>
              <a:rPr lang="en-US" sz="4400" dirty="0" smtClean="0"/>
              <a:t>2015 Rural development </a:t>
            </a:r>
          </a:p>
          <a:p>
            <a:r>
              <a:rPr lang="en-US" sz="4400" dirty="0" smtClean="0"/>
              <a:t>C</a:t>
            </a:r>
            <a:r>
              <a:rPr lang="en-US" sz="4400" dirty="0" smtClean="0"/>
              <a:t>. 2015 Monitoring and mitigation of agricultural and forestry greenhouse gases (GHG) </a:t>
            </a:r>
          </a:p>
          <a:p>
            <a:r>
              <a:rPr lang="en-US" sz="4400" dirty="0" smtClean="0"/>
              <a:t>E</a:t>
            </a:r>
            <a:r>
              <a:rPr lang="en-US" sz="4400" dirty="0" smtClean="0"/>
              <a:t>. 2015 Sustainable livestock production </a:t>
            </a:r>
          </a:p>
          <a:p>
            <a:r>
              <a:rPr lang="en-US" sz="4400" dirty="0" smtClean="0"/>
              <a:t>F. 2015 Biomarkers for nutrition and health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330</Words>
  <Application>Microsoft Office PowerPoint</Application>
  <PresentationFormat>Prezentácia na obrazovke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Predvolený návrh</vt:lpstr>
      <vt:lpstr>Snímka 1</vt:lpstr>
      <vt:lpstr>Oblasti pôsobenia</vt:lpstr>
      <vt:lpstr>Príklady ponúkaných služieb</vt:lpstr>
      <vt:lpstr>Horizont 2020 </vt:lpstr>
    </vt:vector>
  </TitlesOfParts>
  <Company>CVŽV Nitra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Nina Michalová</dc:creator>
  <cp:lastModifiedBy>Záhradník</cp:lastModifiedBy>
  <cp:revision>57</cp:revision>
  <dcterms:created xsi:type="dcterms:W3CDTF">2014-01-24T09:23:48Z</dcterms:created>
  <dcterms:modified xsi:type="dcterms:W3CDTF">2014-06-26T09:03:49Z</dcterms:modified>
</cp:coreProperties>
</file>