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67" r:id="rId4"/>
    <p:sldId id="269" r:id="rId5"/>
    <p:sldId id="257" r:id="rId6"/>
    <p:sldId id="258" r:id="rId7"/>
    <p:sldId id="259" r:id="rId8"/>
    <p:sldId id="262" r:id="rId9"/>
    <p:sldId id="260" r:id="rId10"/>
    <p:sldId id="261" r:id="rId11"/>
    <p:sldId id="266" r:id="rId12"/>
    <p:sldId id="268" r:id="rId13"/>
    <p:sldId id="270" r:id="rId14"/>
    <p:sldId id="271" r:id="rId15"/>
    <p:sldId id="272" r:id="rId16"/>
    <p:sldId id="273" r:id="rId17"/>
    <p:sldId id="274" r:id="rId18"/>
    <p:sldId id="276" r:id="rId19"/>
    <p:sldId id="275" r:id="rId20"/>
    <p:sldId id="277" r:id="rId21"/>
    <p:sldId id="264" r:id="rId2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71" autoAdjust="0"/>
  </p:normalViewPr>
  <p:slideViewPr>
    <p:cSldViewPr>
      <p:cViewPr varScale="1">
        <p:scale>
          <a:sx n="104" d="100"/>
          <a:sy n="10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469C80B-D4DA-4C65-BBDB-66DE18EF1F4D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2348D4F-3C64-4E80-900C-04332A398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05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EC01AFE-88A2-4FD2-8211-7B1CAF39F87E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5C5BC38-98E5-4750-95BD-0716FC680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4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300" dirty="0"/>
              <a:t>Významným faktorom dlhodobo pozitívne ovplyvňujúcim slovenský vývoz do Japonska sú dodávky osobných automobilov, ktoré tvorili v roku 2013 cca 73 % všetkých vývozov v roku 2014 to bolo 63 %. Ide predovšetkým o automobily UP! a </a:t>
            </a:r>
            <a:r>
              <a:rPr lang="sk-SK" sz="1300" dirty="0" err="1"/>
              <a:t>Tuareg</a:t>
            </a:r>
            <a:r>
              <a:rPr lang="sk-SK" sz="1300" dirty="0"/>
              <a:t> spoločnosti Volkswagen </a:t>
            </a:r>
            <a:r>
              <a:rPr lang="sk-SK" sz="1300" dirty="0" err="1"/>
              <a:t>Group</a:t>
            </a:r>
            <a:r>
              <a:rPr lang="sk-SK" sz="1300" dirty="0"/>
              <a:t> (VW) z výrobného závodu v Bratislave. Predaj rodinného vozidla UP! v Japonsku sa úspešne začal v októbri 2012. V r. 2012 bolo celkovo predaných cca 5 600 kusov vozidiel UP! a </a:t>
            </a:r>
            <a:r>
              <a:rPr lang="sk-SK" sz="1300" dirty="0" err="1"/>
              <a:t>Tuareg</a:t>
            </a:r>
            <a:r>
              <a:rPr lang="sk-SK" sz="1300" dirty="0"/>
              <a:t>, v r. 2013 sa predalo približne 9 000 kusov UP! a v roku 2014 9.200 kusov. V roku 2014 však možno v tovarovej štruktúre exportov oproti predošlému roku badať pokles v kategórii automobilov (z 99 mil. € na 67 mil. €), čo sa prejavilo aj na celkovom poklese slovenského exportu do Japonska. Ide pri tom pravdepodobne o iné rady automobilov ako napr. VW </a:t>
            </a:r>
            <a:r>
              <a:rPr lang="sk-SK" sz="1300" dirty="0" err="1"/>
              <a:t>Touraeg</a:t>
            </a:r>
            <a:r>
              <a:rPr lang="sk-SK" sz="1300" dirty="0"/>
              <a:t>, či Audi Q7. </a:t>
            </a:r>
            <a:endParaRPr lang="en-US" sz="1300" dirty="0"/>
          </a:p>
          <a:p>
            <a:r>
              <a:rPr lang="sk-SK" sz="1300" dirty="0"/>
              <a:t>VW je najväčším dovozcom osobných automobilov na japonský trh s podielom cca 5 %. Bratislava sa na dovoze podieľala cca 15 % v r. 2014. Podľa predstaviteľov VW v Japonsku je s kvalitou výroby v Bratislave bezvýhradná spokojnosť. </a:t>
            </a:r>
            <a:r>
              <a:rPr lang="sk-SK" sz="1300" dirty="0">
                <a:solidFill>
                  <a:srgbClr val="FF0000"/>
                </a:solidFill>
              </a:rPr>
              <a:t>Predaj VW v JP v posledných mesiacoch klesá, keď posledné min. 2 mesiace ho prebehol Mercedes a klesá aj jeho podiel na JP trhu.</a:t>
            </a:r>
            <a:endParaRPr lang="sk-SK" sz="1300" dirty="0"/>
          </a:p>
          <a:p>
            <a:endParaRPr lang="sk-SK" sz="1300" dirty="0"/>
          </a:p>
          <a:p>
            <a:pPr defTabSz="966064"/>
            <a:r>
              <a:rPr lang="sk-SK" sz="1300" dirty="0"/>
              <a:t>Prepad slovenského exportu pravdepodobne kopíruje celkový prepad osobnej spotreby v Japonsku, ktorý bol spôsobený z dôvodu rastu spotrebnej dane od 1. apríla 2014.</a:t>
            </a:r>
            <a:endParaRPr lang="en-US" sz="1300" dirty="0"/>
          </a:p>
          <a:p>
            <a:endParaRPr lang="en-US" sz="130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5BC38-98E5-4750-95BD-0716FC680B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13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2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9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8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0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7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2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2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4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0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1DDC-D9B6-4813-BBCB-C5F6610DF40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B9E2-B966-48C6-9E6D-DCF452865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nsokan.jp/English/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://www.wtcjapan.ne.jp/index.php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wbc.org/english/index.html" TargetMode="External"/><Relationship Id="rId5" Type="http://schemas.openxmlformats.org/officeDocument/2006/relationships/hyperlink" Target="http://www.tokyo-trade-center.or.jp/top_en.html" TargetMode="External"/><Relationship Id="rId4" Type="http://schemas.openxmlformats.org/officeDocument/2006/relationships/hyperlink" Target="http://www.cin.or.jp/trade/front.htm" TargetMode="External"/><Relationship Id="rId9" Type="http://schemas.openxmlformats.org/officeDocument/2006/relationships/hyperlink" Target="http://www.ktpc.or.jp/wtd/index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mb.tokyo@mzv.sk" TargetMode="External"/><Relationship Id="rId2" Type="http://schemas.openxmlformats.org/officeDocument/2006/relationships/hyperlink" Target="mailto:branislav.pochaba@mzv.s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sk-SK" dirty="0" smtClean="0"/>
              <a:t>Proexportná akadémia SARIO 01.07.2015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1620" y="3429000"/>
            <a:ext cx="6840760" cy="1752600"/>
          </a:xfrm>
        </p:spPr>
        <p:txBody>
          <a:bodyPr/>
          <a:lstStyle/>
          <a:p>
            <a:r>
              <a:rPr lang="sk-SK" dirty="0" smtClean="0"/>
              <a:t>Možnosti slovenského exportu na atraktívnom japonskom trhu</a:t>
            </a:r>
          </a:p>
          <a:p>
            <a:r>
              <a:rPr lang="sk-SK" dirty="0" smtClean="0"/>
              <a:t>Branislav Pochaba, ED, ZÚ Tokio</a:t>
            </a:r>
            <a:endParaRPr lang="en-US" dirty="0"/>
          </a:p>
        </p:txBody>
      </p:sp>
      <p:pic>
        <p:nvPicPr>
          <p:cNvPr id="4" name="Picture 3" descr="C:\Users\Pochaba\Desktop\Jap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8583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75336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203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Návrh podporných aktivít na zvýšenie exportu 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r>
              <a:rPr lang="sk-SK" sz="1800" dirty="0" smtClean="0"/>
              <a:t>Účasť na významných veľtrhoch v oblasti ICT, biotechnológie, </a:t>
            </a:r>
            <a:r>
              <a:rPr lang="sk-SK" sz="1800" dirty="0" err="1" smtClean="0"/>
              <a:t>nanotechnológie</a:t>
            </a:r>
            <a:r>
              <a:rPr lang="sk-SK" sz="1800" dirty="0" smtClean="0"/>
              <a:t> a pod., s podporou štátu, štátnych organizácii, alebo programov EÚ (operačné a rámcové programy EK – napr. BIOTECH </a:t>
            </a:r>
            <a:r>
              <a:rPr lang="sk-SK" sz="1800" dirty="0" err="1" smtClean="0"/>
              <a:t>Cluster</a:t>
            </a:r>
            <a:r>
              <a:rPr lang="sk-SK" sz="1800" dirty="0" smtClean="0"/>
              <a:t>, ICT </a:t>
            </a:r>
            <a:r>
              <a:rPr lang="sk-SK" sz="1800" dirty="0" err="1" smtClean="0"/>
              <a:t>Cluster</a:t>
            </a:r>
            <a:r>
              <a:rPr lang="sk-SK" sz="1800" dirty="0" smtClean="0"/>
              <a:t> and SME </a:t>
            </a:r>
            <a:r>
              <a:rPr lang="sk-SK" sz="1800" dirty="0" err="1" smtClean="0"/>
              <a:t>Mission</a:t>
            </a:r>
            <a:r>
              <a:rPr lang="sk-SK" sz="1800" dirty="0" smtClean="0"/>
              <a:t>) </a:t>
            </a:r>
          </a:p>
          <a:p>
            <a:r>
              <a:rPr lang="sk-SK" sz="1800" dirty="0" smtClean="0"/>
              <a:t>Aktívne využívanie </a:t>
            </a:r>
            <a:r>
              <a:rPr lang="sk-SK" sz="1800" dirty="0" err="1" smtClean="0"/>
              <a:t>match-makingových</a:t>
            </a:r>
            <a:r>
              <a:rPr lang="sk-SK" sz="1800" dirty="0" smtClean="0"/>
              <a:t> a informačných programov podporovaných EÚ, EU – Japan Centre </a:t>
            </a:r>
            <a:r>
              <a:rPr lang="sk-SK" sz="1800" dirty="0" err="1" smtClean="0"/>
              <a:t>for</a:t>
            </a:r>
            <a:r>
              <a:rPr lang="sk-SK" sz="1800" dirty="0" smtClean="0"/>
              <a:t> </a:t>
            </a:r>
            <a:r>
              <a:rPr lang="sk-SK" sz="1800" dirty="0" err="1" smtClean="0"/>
              <a:t>Industrial</a:t>
            </a:r>
            <a:r>
              <a:rPr lang="sk-SK" sz="1800" dirty="0" smtClean="0"/>
              <a:t> </a:t>
            </a:r>
            <a:r>
              <a:rPr lang="sk-SK" sz="1800" dirty="0" err="1" smtClean="0"/>
              <a:t>Cooperation</a:t>
            </a:r>
            <a:r>
              <a:rPr lang="sk-SK" sz="1800" dirty="0" smtClean="0"/>
              <a:t> a inými organizáciami: </a:t>
            </a:r>
            <a:r>
              <a:rPr lang="sk-SK" sz="1800" dirty="0" err="1" smtClean="0"/>
              <a:t>Green</a:t>
            </a:r>
            <a:r>
              <a:rPr lang="sk-SK" sz="1800" dirty="0" smtClean="0"/>
              <a:t> </a:t>
            </a:r>
            <a:r>
              <a:rPr lang="sk-SK" sz="1800" dirty="0" err="1" smtClean="0"/>
              <a:t>Gateway</a:t>
            </a:r>
            <a:r>
              <a:rPr lang="sk-SK" sz="1800" dirty="0" smtClean="0"/>
              <a:t>, JETRO TTPP, </a:t>
            </a:r>
            <a:r>
              <a:rPr lang="sk-SK" sz="1800" dirty="0" err="1" smtClean="0"/>
              <a:t>Minerva</a:t>
            </a:r>
            <a:r>
              <a:rPr lang="sk-SK" sz="1800" dirty="0" smtClean="0"/>
              <a:t>, </a:t>
            </a:r>
            <a:r>
              <a:rPr lang="sk-SK" sz="1800" dirty="0" err="1" smtClean="0"/>
              <a:t>Vulcanus</a:t>
            </a:r>
            <a:r>
              <a:rPr lang="sk-SK" sz="1800" dirty="0" smtClean="0"/>
              <a:t>, HRTP – Japan </a:t>
            </a:r>
            <a:r>
              <a:rPr lang="sk-SK" sz="1800" dirty="0" err="1" smtClean="0"/>
              <a:t>Industry</a:t>
            </a:r>
            <a:r>
              <a:rPr lang="sk-SK" sz="1800" dirty="0" smtClean="0"/>
              <a:t> </a:t>
            </a:r>
            <a:r>
              <a:rPr lang="sk-SK" sz="1800" dirty="0" err="1" smtClean="0"/>
              <a:t>Insight</a:t>
            </a:r>
            <a:r>
              <a:rPr lang="sk-SK" sz="1800" dirty="0" smtClean="0"/>
              <a:t>, </a:t>
            </a:r>
            <a:r>
              <a:rPr lang="sk-SK" sz="1800" dirty="0" err="1" smtClean="0"/>
              <a:t>World</a:t>
            </a:r>
            <a:r>
              <a:rPr lang="sk-SK" sz="1800" dirty="0" smtClean="0"/>
              <a:t> </a:t>
            </a:r>
            <a:r>
              <a:rPr lang="sk-SK" sz="1800" dirty="0" err="1" smtClean="0"/>
              <a:t>Class</a:t>
            </a:r>
            <a:r>
              <a:rPr lang="sk-SK" sz="1800" dirty="0" smtClean="0"/>
              <a:t> </a:t>
            </a:r>
            <a:r>
              <a:rPr lang="sk-SK" sz="1800" dirty="0" err="1" smtClean="0"/>
              <a:t>Manufacturing</a:t>
            </a:r>
            <a:r>
              <a:rPr lang="sk-SK" sz="1800" dirty="0" smtClean="0"/>
              <a:t>, IBO </a:t>
            </a:r>
            <a:r>
              <a:rPr lang="sk-SK" sz="1800" dirty="0" err="1"/>
              <a:t>Business</a:t>
            </a:r>
            <a:r>
              <a:rPr lang="sk-SK" sz="1800" dirty="0"/>
              <a:t> </a:t>
            </a:r>
            <a:r>
              <a:rPr lang="sk-SK" sz="1800" dirty="0" err="1"/>
              <a:t>Matching</a:t>
            </a:r>
            <a:r>
              <a:rPr lang="sk-SK" sz="1800" dirty="0"/>
              <a:t> </a:t>
            </a:r>
            <a:r>
              <a:rPr lang="sk-SK" sz="1800" dirty="0" smtClean="0"/>
              <a:t>Center, </a:t>
            </a:r>
            <a:r>
              <a:rPr lang="sk-SK" sz="1800" dirty="0" err="1"/>
              <a:t>Chambers</a:t>
            </a:r>
            <a:r>
              <a:rPr lang="sk-SK" sz="1800" dirty="0"/>
              <a:t> </a:t>
            </a:r>
            <a:r>
              <a:rPr lang="sk-SK" sz="1800" dirty="0" err="1"/>
              <a:t>Information</a:t>
            </a:r>
            <a:r>
              <a:rPr lang="sk-SK" sz="1800" dirty="0"/>
              <a:t> </a:t>
            </a:r>
            <a:r>
              <a:rPr lang="sk-SK" sz="1800" dirty="0" err="1"/>
              <a:t>Network</a:t>
            </a:r>
            <a:r>
              <a:rPr lang="sk-SK" sz="1800" dirty="0"/>
              <a:t> - </a:t>
            </a:r>
            <a:r>
              <a:rPr lang="sk-SK" sz="1800" dirty="0" err="1"/>
              <a:t>International</a:t>
            </a:r>
            <a:r>
              <a:rPr lang="sk-SK" sz="1800" dirty="0"/>
              <a:t> </a:t>
            </a:r>
            <a:r>
              <a:rPr lang="sk-SK" sz="1800" dirty="0" err="1"/>
              <a:t>Business</a:t>
            </a:r>
            <a:r>
              <a:rPr lang="sk-SK" sz="1800" dirty="0"/>
              <a:t> </a:t>
            </a:r>
            <a:r>
              <a:rPr lang="sk-SK" sz="1800" dirty="0" err="1" smtClean="0"/>
              <a:t>Opportunities</a:t>
            </a:r>
            <a:r>
              <a:rPr lang="sk-SK" sz="1800" dirty="0" smtClean="0"/>
              <a:t> a iné</a:t>
            </a:r>
          </a:p>
          <a:p>
            <a:r>
              <a:rPr lang="sk-SK" sz="1800" dirty="0" smtClean="0"/>
              <a:t>Príprava sektorových podnikateľských misií (príklad: CZ IT </a:t>
            </a:r>
            <a:r>
              <a:rPr lang="sk-SK" sz="1800" dirty="0" err="1" smtClean="0"/>
              <a:t>days</a:t>
            </a:r>
            <a:r>
              <a:rPr lang="sk-SK" sz="1800" dirty="0" smtClean="0"/>
              <a:t> – 1 x ročne, maďarský festival propagujúci mäsové výrobky, poľský festival propagujúci výrobky)</a:t>
            </a:r>
          </a:p>
          <a:p>
            <a:r>
              <a:rPr lang="sk-SK" sz="1800" dirty="0" smtClean="0"/>
              <a:t>Propagácia služieb – turizmus, účasť na JATA, príprava produktov účelne pripravených na mieru pre japonských turistov</a:t>
            </a:r>
          </a:p>
          <a:p>
            <a:r>
              <a:rPr lang="sk-SK" sz="1800" dirty="0" smtClean="0"/>
              <a:t>Aktívna propagácia potenciálnych možností v  oblastiach M&amp;A, </a:t>
            </a:r>
            <a:r>
              <a:rPr lang="sk-SK" sz="1800" dirty="0" err="1" smtClean="0"/>
              <a:t>joint</a:t>
            </a:r>
            <a:r>
              <a:rPr lang="sk-SK" sz="1800" dirty="0" smtClean="0"/>
              <a:t> </a:t>
            </a:r>
            <a:r>
              <a:rPr lang="sk-SK" sz="1800" dirty="0" err="1" smtClean="0"/>
              <a:t>ventures</a:t>
            </a:r>
            <a:r>
              <a:rPr lang="sk-SK" sz="1800" dirty="0" smtClean="0"/>
              <a:t> – príklad </a:t>
            </a:r>
            <a:r>
              <a:rPr lang="sk-SK" sz="1800" dirty="0" err="1" smtClean="0"/>
              <a:t>Logomotion</a:t>
            </a:r>
            <a:r>
              <a:rPr lang="sk-SK" sz="1800" dirty="0" smtClean="0"/>
              <a:t>, </a:t>
            </a:r>
            <a:r>
              <a:rPr lang="sk-SK" sz="1800" dirty="0" err="1" smtClean="0"/>
              <a:t>U-Shin</a:t>
            </a:r>
            <a:r>
              <a:rPr lang="sk-SK" sz="1800" dirty="0" smtClean="0"/>
              <a:t> a aktuálne žiadosti JP </a:t>
            </a:r>
            <a:r>
              <a:rPr lang="sk-SK" sz="1800" dirty="0" smtClean="0"/>
              <a:t>spoločností</a:t>
            </a:r>
          </a:p>
          <a:p>
            <a:r>
              <a:rPr lang="sk-SK" sz="1800" dirty="0" smtClean="0"/>
              <a:t>misie </a:t>
            </a:r>
            <a:r>
              <a:rPr lang="sk-SK" sz="1800" dirty="0"/>
              <a:t>japonských novinárov a prezentácia vybraného </a:t>
            </a:r>
            <a:r>
              <a:rPr lang="sk-SK" sz="1800" dirty="0" smtClean="0"/>
              <a:t>odvetvia: </a:t>
            </a:r>
            <a:r>
              <a:rPr lang="sk-SK" sz="1800" dirty="0"/>
              <a:t>biotechnológia, ICT</a:t>
            </a:r>
            <a:endParaRPr lang="sk-SK" sz="1800" dirty="0" smtClean="0"/>
          </a:p>
        </p:txBody>
      </p:sp>
      <p:pic>
        <p:nvPicPr>
          <p:cNvPr id="2050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920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2160240"/>
          </a:xfrm>
        </p:spPr>
        <p:txBody>
          <a:bodyPr>
            <a:normAutofit lnSpcReduction="10000"/>
          </a:bodyPr>
          <a:lstStyle/>
          <a:p>
            <a:r>
              <a:rPr lang="sk-SK" sz="2000" dirty="0" smtClean="0"/>
              <a:t>Často je nutná fyzická prítomnosť v krajine – „mať japonské daňové číslo“ dáva podnikaniu v JP dôveryhodnosť</a:t>
            </a:r>
          </a:p>
          <a:p>
            <a:r>
              <a:rPr lang="sk-SK" sz="2000" dirty="0" smtClean="0"/>
              <a:t>Trpezlivosť</a:t>
            </a:r>
          </a:p>
          <a:p>
            <a:r>
              <a:rPr lang="sk-SK" sz="2000" dirty="0" smtClean="0"/>
              <a:t>Dlhodobé ciele</a:t>
            </a:r>
          </a:p>
          <a:p>
            <a:r>
              <a:rPr lang="sk-SK" sz="2000" dirty="0" smtClean="0"/>
              <a:t>Osobné vzťahy</a:t>
            </a:r>
          </a:p>
          <a:p>
            <a:r>
              <a:rPr lang="sk-SK" sz="2000" dirty="0" smtClean="0"/>
              <a:t>Dlhodobé vzťahy s klientom </a:t>
            </a:r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Štruktúrne prekážky pri podnikaní v Japonsku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67544" y="3429000"/>
            <a:ext cx="8229600" cy="85010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800" dirty="0" smtClean="0"/>
              <a:t>Odporúčania</a:t>
            </a:r>
            <a:endParaRPr lang="en-US" sz="2800" dirty="0"/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490400" y="4310379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000" dirty="0" smtClean="0"/>
              <a:t>Veľmi dobre sa zoznámiť s trhom, investovať do vytvorenia </a:t>
            </a:r>
            <a:r>
              <a:rPr lang="sk-SK" sz="2000" dirty="0" err="1" smtClean="0"/>
              <a:t>networku</a:t>
            </a:r>
            <a:r>
              <a:rPr lang="sk-SK" sz="2000" dirty="0" smtClean="0"/>
              <a:t>, </a:t>
            </a:r>
            <a:r>
              <a:rPr lang="sk-SK" sz="2000" u="sng" dirty="0" smtClean="0"/>
              <a:t>investovať čas a peniaze do predvstupovej časti</a:t>
            </a:r>
          </a:p>
          <a:p>
            <a:r>
              <a:rPr lang="sk-SK" sz="2000" dirty="0" smtClean="0"/>
              <a:t>Pracovať s lokálnymi partnermi</a:t>
            </a:r>
          </a:p>
          <a:p>
            <a:r>
              <a:rPr lang="sk-SK" sz="2000" dirty="0" smtClean="0"/>
              <a:t>Oboznámiť sa s lokálnymi podmienkami podpory podnikania</a:t>
            </a:r>
          </a:p>
          <a:p>
            <a:r>
              <a:rPr lang="sk-SK" sz="2000" dirty="0" smtClean="0"/>
              <a:t>Byť trpezlivý a klásť si dlhodobé ciele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650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JETRO (Japan </a:t>
            </a:r>
            <a:r>
              <a:rPr lang="sk-SK" sz="2000" dirty="0" err="1" smtClean="0"/>
              <a:t>External</a:t>
            </a:r>
            <a:r>
              <a:rPr lang="sk-SK" sz="2000" dirty="0" smtClean="0"/>
              <a:t> </a:t>
            </a:r>
            <a:r>
              <a:rPr lang="sk-SK" sz="2000" dirty="0" err="1" smtClean="0"/>
              <a:t>Trade</a:t>
            </a:r>
            <a:r>
              <a:rPr lang="sk-SK" sz="2000" dirty="0" smtClean="0"/>
              <a:t> </a:t>
            </a:r>
            <a:r>
              <a:rPr lang="sk-SK" sz="2000" dirty="0" err="1" smtClean="0"/>
              <a:t>Organization</a:t>
            </a:r>
            <a:r>
              <a:rPr lang="sk-SK" sz="2000" dirty="0" smtClean="0"/>
              <a:t>):</a:t>
            </a:r>
          </a:p>
          <a:p>
            <a:r>
              <a:rPr lang="sk-SK" sz="2000" dirty="0" smtClean="0"/>
              <a:t>bezplatný program </a:t>
            </a:r>
            <a:r>
              <a:rPr lang="sk-SK" sz="2000" dirty="0" err="1"/>
              <a:t>Trade</a:t>
            </a:r>
            <a:r>
              <a:rPr lang="sk-SK" sz="2000" dirty="0"/>
              <a:t> </a:t>
            </a:r>
            <a:r>
              <a:rPr lang="sk-SK" sz="2000" dirty="0" err="1"/>
              <a:t>Tie-up</a:t>
            </a:r>
            <a:r>
              <a:rPr lang="sk-SK" sz="2000" dirty="0"/>
              <a:t> </a:t>
            </a:r>
            <a:r>
              <a:rPr lang="sk-SK" sz="2000" dirty="0" err="1"/>
              <a:t>Promotion</a:t>
            </a:r>
            <a:r>
              <a:rPr lang="sk-SK" sz="2000" dirty="0"/>
              <a:t> Program (TTPP), </a:t>
            </a:r>
            <a:r>
              <a:rPr lang="sk-SK" sz="2000" dirty="0" smtClean="0"/>
              <a:t>umožňuje </a:t>
            </a:r>
            <a:r>
              <a:rPr lang="sk-SK" sz="2000" dirty="0"/>
              <a:t>zahraničným spoločnostiam vyhľadať a nadviazať kontakty </a:t>
            </a:r>
            <a:r>
              <a:rPr lang="sk-SK" sz="2000" dirty="0" smtClean="0"/>
              <a:t>s</a:t>
            </a:r>
            <a:r>
              <a:rPr lang="sk-SK" sz="2000" dirty="0"/>
              <a:t> </a:t>
            </a:r>
            <a:r>
              <a:rPr lang="sk-SK" sz="2000" dirty="0" err="1" smtClean="0"/>
              <a:t>jap</a:t>
            </a:r>
            <a:r>
              <a:rPr lang="sk-SK" sz="2000" dirty="0" smtClean="0"/>
              <a:t>. partnermi</a:t>
            </a:r>
          </a:p>
          <a:p>
            <a:r>
              <a:rPr lang="sk-SK" sz="2000" dirty="0" smtClean="0"/>
              <a:t>IBSC - bezplatné </a:t>
            </a:r>
            <a:r>
              <a:rPr lang="sk-SK" sz="2000" dirty="0"/>
              <a:t>využitie zariadených priestorov počas ohraničeného časové limitu, bezplatné poradenstvo a </a:t>
            </a:r>
            <a:r>
              <a:rPr lang="sk-SK" sz="2000" dirty="0" smtClean="0"/>
              <a:t>iné</a:t>
            </a:r>
            <a:endParaRPr lang="sk-SK" sz="2000" u="sng" dirty="0" smtClean="0"/>
          </a:p>
          <a:p>
            <a:endParaRPr lang="sk-SK" sz="2000" u="sng" dirty="0" smtClean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/>
              <a:t>Programy podpory zahraničného obchodu, technickej a finančnej pomoci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632366"/>
              </p:ext>
            </p:extLst>
          </p:nvPr>
        </p:nvGraphicFramePr>
        <p:xfrm>
          <a:off x="467544" y="3316248"/>
          <a:ext cx="6912768" cy="33070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8112"/>
                <a:gridCol w="3564656"/>
              </a:tblGrid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JETRO – TTPP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 dirty="0">
                          <a:effectLst/>
                        </a:rPr>
                        <a:t>http://www3.jetro.go.jp/ttppoas/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76867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Chambers Information Network - International Business Opportunities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 dirty="0">
                          <a:effectLst/>
                          <a:hlinkClick r:id="rId4"/>
                        </a:rPr>
                        <a:t>http://www.cin.or.jp/trade/front.htm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IBO Business Matching Center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>
                          <a:effectLst/>
                        </a:rPr>
                        <a:t>http://www.ibo.or.jp/en/bmc-e.html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Tokyo Trade Center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>
                          <a:effectLst/>
                          <a:hlinkClick r:id="rId5"/>
                        </a:rPr>
                        <a:t>http://www.tokyo-trade-center.or.jp/top_en.html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Yokohama World Business Support Center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>
                          <a:effectLst/>
                          <a:hlinkClick r:id="rId6"/>
                        </a:rPr>
                        <a:t>http://www.ywbc.org/english/index.html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WTC Japan Trade Leads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>
                          <a:effectLst/>
                          <a:hlinkClick r:id="rId7"/>
                        </a:rPr>
                        <a:t>http://www.wtcjapan.ne.jp/index.php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Business Innovation Center Osaka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>
                          <a:effectLst/>
                          <a:hlinkClick r:id="rId8"/>
                        </a:rPr>
                        <a:t>http://www.sansokan.jp/English/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  <a:tr h="362622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Kanagawa Trade Promotion Corporation 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u="sng" dirty="0">
                          <a:effectLst/>
                          <a:hlinkClick r:id="rId9"/>
                        </a:rPr>
                        <a:t>http://www.ktpc.or.jp/wtd/index.htm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500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600200"/>
            <a:ext cx="8799464" cy="4525963"/>
          </a:xfrm>
        </p:spPr>
        <p:txBody>
          <a:bodyPr>
            <a:normAutofit/>
          </a:bodyPr>
          <a:lstStyle/>
          <a:p>
            <a:r>
              <a:rPr lang="sk-SK" sz="2000" dirty="0"/>
              <a:t>Japonsko je dlhodobo kritizované za nerovnaké podmienky v zahraničnom obchode a sťažený prístup na svoj </a:t>
            </a:r>
            <a:r>
              <a:rPr lang="sk-SK" sz="2000" dirty="0" smtClean="0"/>
              <a:t>trh</a:t>
            </a:r>
          </a:p>
          <a:p>
            <a:r>
              <a:rPr lang="sk-SK" sz="2000" dirty="0"/>
              <a:t>netarifné </a:t>
            </a:r>
            <a:r>
              <a:rPr lang="sk-SK" sz="2000" dirty="0" smtClean="0"/>
              <a:t>prekážky: </a:t>
            </a:r>
            <a:r>
              <a:rPr lang="sk-SK" sz="2000" dirty="0"/>
              <a:t>rozdielne štandardy v oblasti priemyselných </a:t>
            </a:r>
            <a:r>
              <a:rPr lang="sk-SK" sz="2000" dirty="0" smtClean="0"/>
              <a:t>výrobkov (</a:t>
            </a:r>
            <a:r>
              <a:rPr lang="sk-SK" sz="2000" dirty="0" err="1" smtClean="0"/>
              <a:t>airbagy</a:t>
            </a:r>
            <a:r>
              <a:rPr lang="sk-SK" sz="2000" dirty="0" smtClean="0"/>
              <a:t>), </a:t>
            </a:r>
            <a:r>
              <a:rPr lang="sk-SK" sz="2000" dirty="0"/>
              <a:t>atestácie a certifikácie </a:t>
            </a:r>
            <a:r>
              <a:rPr lang="sk-SK" sz="2000" dirty="0" smtClean="0"/>
              <a:t>výrobkov, predpisy </a:t>
            </a:r>
            <a:r>
              <a:rPr lang="sk-SK" sz="2000" dirty="0"/>
              <a:t>na ochranu </a:t>
            </a:r>
            <a:r>
              <a:rPr lang="sk-SK" sz="2000" dirty="0" smtClean="0"/>
              <a:t>spotrebiteľa, označovanie </a:t>
            </a:r>
            <a:r>
              <a:rPr lang="sk-SK" sz="2000" dirty="0"/>
              <a:t>tovarov, zdravotné predpisy a </a:t>
            </a:r>
            <a:r>
              <a:rPr lang="sk-SK" sz="2000" dirty="0" smtClean="0"/>
              <a:t>pod.</a:t>
            </a:r>
          </a:p>
          <a:p>
            <a:r>
              <a:rPr lang="sk-SK" sz="2000" dirty="0" smtClean="0"/>
              <a:t>dovozný </a:t>
            </a:r>
            <a:r>
              <a:rPr lang="sk-SK" sz="2000" dirty="0"/>
              <a:t>režim je formálne liberalizovaný, nediskriminačného charakteru s relatívne nízkym colným zaťažením, </a:t>
            </a:r>
            <a:r>
              <a:rPr lang="sk-SK" sz="2000" dirty="0" smtClean="0"/>
              <a:t>ktoré </a:t>
            </a:r>
            <a:r>
              <a:rPr lang="sk-SK" sz="2000" dirty="0"/>
              <a:t>patrí k najnižším v rámci krajín </a:t>
            </a:r>
            <a:r>
              <a:rPr lang="sk-SK" sz="2000" dirty="0" smtClean="0"/>
              <a:t>OECD</a:t>
            </a:r>
          </a:p>
          <a:p>
            <a:r>
              <a:rPr lang="sk-SK" sz="2000" dirty="0"/>
              <a:t>Mnohé dovážané tovary a výrobky podliehajú povinnému testovaniu a nemôžu byť umiestnené na japonský trh, pokiaľ nemajú platnú certifikáciu </a:t>
            </a:r>
            <a:endParaRPr lang="sk-SK" sz="2000" dirty="0" smtClean="0"/>
          </a:p>
          <a:p>
            <a:r>
              <a:rPr lang="sk-SK" sz="2000" dirty="0"/>
              <a:t>Osobitne prísne sú predpisy vzťahujúce sa na dovozy poľnohospodárskych a potravinárskych </a:t>
            </a:r>
            <a:r>
              <a:rPr lang="sk-SK" sz="2000" dirty="0" smtClean="0"/>
              <a:t>produktov (</a:t>
            </a:r>
            <a:r>
              <a:rPr lang="sk-SK" sz="2000" dirty="0" err="1" smtClean="0"/>
              <a:t>aditíva</a:t>
            </a:r>
            <a:r>
              <a:rPr lang="sk-SK" sz="2000" dirty="0" smtClean="0"/>
              <a:t>, BIO výrobky, mäso, mlieko)</a:t>
            </a:r>
          </a:p>
          <a:p>
            <a:r>
              <a:rPr lang="sk-SK" sz="2000" dirty="0"/>
              <a:t>je nevyhnutná úzka spolupráca s japonským zástupcom alebo </a:t>
            </a:r>
            <a:r>
              <a:rPr lang="sk-SK" sz="2000" dirty="0" smtClean="0"/>
              <a:t>importérom</a:t>
            </a:r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Import do </a:t>
            </a:r>
            <a:r>
              <a:rPr lang="sk-SK" sz="2800" dirty="0"/>
              <a:t>J</a:t>
            </a:r>
            <a:r>
              <a:rPr lang="sk-SK" sz="2800" dirty="0" smtClean="0"/>
              <a:t>aponska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5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dirty="0"/>
              <a:t>Importné obmedzenia je možné rozdeliť do piatich kategórií: </a:t>
            </a:r>
            <a:endParaRPr lang="en-US" sz="2000" dirty="0"/>
          </a:p>
          <a:p>
            <a:pPr marL="457200" lvl="0" indent="-457200">
              <a:buAutoNum type="arabicParenR"/>
            </a:pPr>
            <a:r>
              <a:rPr lang="sk-SK" sz="2000" dirty="0" smtClean="0"/>
              <a:t> výrobky</a:t>
            </a:r>
            <a:r>
              <a:rPr lang="sk-SK" sz="2000" dirty="0"/>
              <a:t>, na ktorých dovoz je potrebné povolenie – sem patria výrobky, na dovoz ktorých sú stanovené kvóty (napr. obilie, zbrane, </a:t>
            </a:r>
            <a:r>
              <a:rPr lang="sk-SK" sz="2000" dirty="0" smtClean="0"/>
              <a:t>lieky, topánky),</a:t>
            </a:r>
          </a:p>
          <a:p>
            <a:pPr marL="457200" lvl="0" indent="-457200">
              <a:buAutoNum type="arabicParenR" startAt="2"/>
            </a:pPr>
            <a:r>
              <a:rPr lang="sk-SK" sz="2000" dirty="0" smtClean="0"/>
              <a:t>výrobky</a:t>
            </a:r>
            <a:r>
              <a:rPr lang="sk-SK" sz="2000" dirty="0"/>
              <a:t>, ktoré potrebujú dopredu potvrdenie o dovoze – sem patria výrobky, pri dovoze ktorých je nutné potvrdenie príslušného ministerstva, do ktorého kompetencie daný dovoz spadá</a:t>
            </a:r>
            <a:r>
              <a:rPr lang="sk-SK" sz="2000" dirty="0" smtClean="0"/>
              <a:t>,</a:t>
            </a:r>
          </a:p>
          <a:p>
            <a:pPr marL="457200" lvl="0" indent="-457200">
              <a:buAutoNum type="arabicParenR" startAt="3"/>
            </a:pPr>
            <a:r>
              <a:rPr lang="sk-SK" sz="2000" dirty="0" smtClean="0"/>
              <a:t>výrobky</a:t>
            </a:r>
            <a:r>
              <a:rPr lang="sk-SK" sz="2000" dirty="0"/>
              <a:t>, ktoré vyžadujú špecifickú dokumentáciu pre colné odbavenie – väčšinou v závislosti od krajiny pôvodu (hlavne </a:t>
            </a:r>
            <a:r>
              <a:rPr lang="sk-SK" sz="2000" dirty="0" smtClean="0"/>
              <a:t>potraviny, napr. </a:t>
            </a:r>
            <a:r>
              <a:rPr lang="sk-SK" sz="2000" dirty="0" err="1" smtClean="0"/>
              <a:t>Černobyl</a:t>
            </a:r>
            <a:r>
              <a:rPr lang="sk-SK" sz="2000" dirty="0" smtClean="0"/>
              <a:t>),</a:t>
            </a:r>
          </a:p>
          <a:p>
            <a:pPr marL="457200" lvl="0" indent="-457200">
              <a:buAutoNum type="arabicParenR" startAt="4"/>
            </a:pPr>
            <a:r>
              <a:rPr lang="sk-SK" sz="2000" dirty="0" smtClean="0"/>
              <a:t>výrobky </a:t>
            </a:r>
            <a:r>
              <a:rPr lang="sk-SK" sz="2000" dirty="0"/>
              <a:t>a tovary, ktorých dovoz je zakázaný</a:t>
            </a:r>
            <a:r>
              <a:rPr lang="sk-SK" sz="2000" dirty="0" smtClean="0"/>
              <a:t>,</a:t>
            </a:r>
          </a:p>
          <a:p>
            <a:pPr marL="0" lvl="0" indent="0">
              <a:buNone/>
            </a:pPr>
            <a:r>
              <a:rPr lang="sk-SK" sz="2000" dirty="0" smtClean="0"/>
              <a:t>5)    výrobky </a:t>
            </a:r>
            <a:r>
              <a:rPr lang="sk-SK" sz="2000" dirty="0"/>
              <a:t>a tovary, na ktoré sa vzťahujú zvláštne požiadavky alebo ktorých dovoz je úplne zakázaný – sem patria ohrozené druhy zvierat a rastlín, ktoré sú dovážané na komerčné účely, pornografia, falšované značkové výrobky, výrobky, ktoré porušujú patentové a autorské práva, drogy</a:t>
            </a:r>
            <a:r>
              <a:rPr lang="sk-SK" sz="2000" dirty="0" smtClean="0"/>
              <a:t>. </a:t>
            </a:r>
          </a:p>
          <a:p>
            <a:pPr marL="0" lvl="0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Importné obmedzenia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5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oficiálnym jazykom je japončina a angličtina je v obchodnom styku používaná len ako dorozumievací </a:t>
            </a:r>
            <a:r>
              <a:rPr lang="sk-SK" sz="2000" dirty="0" smtClean="0"/>
              <a:t>jazyk, problém </a:t>
            </a:r>
            <a:r>
              <a:rPr lang="sk-SK" sz="2000" dirty="0"/>
              <a:t>s komunikáciou môže nastať </a:t>
            </a:r>
            <a:r>
              <a:rPr lang="sk-SK" sz="2000" dirty="0" smtClean="0"/>
              <a:t>(nielen) pri </a:t>
            </a:r>
            <a:r>
              <a:rPr lang="sk-SK" sz="2000" dirty="0"/>
              <a:t>rokovaniach s malými a strednými firmami </a:t>
            </a:r>
            <a:endParaRPr lang="sk-SK" sz="2000" dirty="0" smtClean="0"/>
          </a:p>
          <a:p>
            <a:r>
              <a:rPr lang="sk-SK" sz="2000" dirty="0"/>
              <a:t>osobné stretnutia si je potrebné dohodnúť s dostatočným časovým predstihom a agenda rokovania sa pred rokovaním písomne </a:t>
            </a:r>
            <a:r>
              <a:rPr lang="sk-SK" sz="2000" dirty="0" smtClean="0"/>
              <a:t>potvrdí</a:t>
            </a:r>
            <a:endParaRPr lang="sk-SK" sz="2000" dirty="0"/>
          </a:p>
          <a:p>
            <a:r>
              <a:rPr lang="sk-SK" sz="2000" dirty="0"/>
              <a:t>pri prvotnom kontakte sa vyžaduje poskytnúť najprv informácie o vlastnej osobe a spoločnosti </a:t>
            </a:r>
            <a:r>
              <a:rPr lang="sk-SK" sz="2000" dirty="0" smtClean="0"/>
              <a:t>(výmena životopisov), až následne predmet rokovania</a:t>
            </a:r>
          </a:p>
          <a:p>
            <a:r>
              <a:rPr lang="sk-SK" sz="2000" dirty="0" smtClean="0"/>
              <a:t>rokovania </a:t>
            </a:r>
            <a:r>
              <a:rPr lang="sk-SK" sz="2000" dirty="0"/>
              <a:t>môžu byť často z nášho pohľadu veľmi zdĺhavé (pre vyriešenie jednoduchých otázok sú často potrebné niekoľké stretnutia),  ale pre japonské firmy, ktoré kladú dôraz na vytváranie vzájomnej </a:t>
            </a:r>
            <a:r>
              <a:rPr lang="sk-SK" sz="2000" dirty="0" smtClean="0"/>
              <a:t>dôvery sú dôležité</a:t>
            </a:r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Rokovanie s japonským partnerom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650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je bežné, že si obchodný partner vyžiada bankové referencie na firmu, s ktorou </a:t>
            </a:r>
            <a:r>
              <a:rPr lang="sk-SK" sz="2000" dirty="0" smtClean="0"/>
              <a:t>rokuje</a:t>
            </a:r>
          </a:p>
          <a:p>
            <a:r>
              <a:rPr lang="sk-SK" sz="2000" dirty="0"/>
              <a:t>pre japonského partnera nie je vždy rozhodujúca nízka cena, ale veľmi často je rozhodujúcim faktorom perspektíva </a:t>
            </a:r>
            <a:r>
              <a:rPr lang="sk-SK" sz="2000" dirty="0" err="1" smtClean="0"/>
              <a:t>dlhodobéj</a:t>
            </a:r>
            <a:r>
              <a:rPr lang="sk-SK" sz="2000" dirty="0" smtClean="0"/>
              <a:t> </a:t>
            </a:r>
            <a:r>
              <a:rPr lang="sk-SK" sz="2000" dirty="0"/>
              <a:t>obchodnej spolupráce a vysoká kvalita tovaru, ktorá zodpovedá japonským požiadavkám a </a:t>
            </a:r>
            <a:r>
              <a:rPr lang="sk-SK" sz="2000" dirty="0" smtClean="0"/>
              <a:t>potrebám</a:t>
            </a:r>
          </a:p>
          <a:p>
            <a:r>
              <a:rPr lang="sk-SK" sz="2000" dirty="0"/>
              <a:t>typickou súčasťou všetkých obchodných stretnutí je výmena </a:t>
            </a:r>
            <a:r>
              <a:rPr lang="sk-SK" sz="2000" dirty="0" smtClean="0"/>
              <a:t>vizitiek</a:t>
            </a:r>
          </a:p>
          <a:p>
            <a:r>
              <a:rPr lang="sk-SK" sz="2000" dirty="0" smtClean="0"/>
              <a:t>bežná </a:t>
            </a:r>
            <a:r>
              <a:rPr lang="sk-SK" sz="2000" dirty="0"/>
              <a:t>je výmena drobných </a:t>
            </a:r>
            <a:r>
              <a:rPr lang="sk-SK" sz="2000" dirty="0" smtClean="0"/>
              <a:t>darčekov (dôležité je balenie, nie obsah)</a:t>
            </a:r>
          </a:p>
          <a:p>
            <a:endParaRPr lang="sk-SK" sz="2000" dirty="0" smtClean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/>
              <a:t>Rokovanie s japonským partnerom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86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776" cy="4781128"/>
          </a:xfrm>
        </p:spPr>
        <p:txBody>
          <a:bodyPr>
            <a:normAutofit/>
          </a:bodyPr>
          <a:lstStyle/>
          <a:p>
            <a:r>
              <a:rPr lang="sk-SK" sz="2000" dirty="0"/>
              <a:t>b</a:t>
            </a:r>
            <a:r>
              <a:rPr lang="sk-SK" sz="2000" dirty="0" smtClean="0"/>
              <a:t>yť </a:t>
            </a:r>
            <a:r>
              <a:rPr lang="sk-SK" sz="2000" dirty="0"/>
              <a:t>predstavený alebo odporučený </a:t>
            </a:r>
            <a:r>
              <a:rPr lang="sk-SK" sz="2000" dirty="0" smtClean="0"/>
              <a:t> je </a:t>
            </a:r>
            <a:r>
              <a:rPr lang="sk-SK" sz="2000" dirty="0"/>
              <a:t>veľmi </a:t>
            </a:r>
            <a:r>
              <a:rPr lang="sk-SK" sz="2000" dirty="0" smtClean="0"/>
              <a:t>nápomocné</a:t>
            </a:r>
          </a:p>
          <a:p>
            <a:r>
              <a:rPr lang="sk-SK" sz="2000" dirty="0" smtClean="0"/>
              <a:t>dochvíľnosť </a:t>
            </a:r>
            <a:r>
              <a:rPr lang="sk-SK" sz="2000" dirty="0"/>
              <a:t>je </a:t>
            </a:r>
            <a:r>
              <a:rPr lang="sk-SK" sz="2000" dirty="0" smtClean="0"/>
              <a:t>dôležitá</a:t>
            </a:r>
          </a:p>
          <a:p>
            <a:r>
              <a:rPr lang="sk-SK" sz="2000" dirty="0" smtClean="0"/>
              <a:t>Japonsko </a:t>
            </a:r>
            <a:r>
              <a:rPr lang="sk-SK" sz="2000" dirty="0"/>
              <a:t>je skupinová spoločnosť, aj keď očakávate jednu osobu, je lepšie pripraviť sa na </a:t>
            </a:r>
            <a:r>
              <a:rPr lang="sk-SK" sz="2000" dirty="0" smtClean="0"/>
              <a:t>skupinu</a:t>
            </a:r>
          </a:p>
          <a:p>
            <a:r>
              <a:rPr lang="sk-SK" sz="2000" dirty="0" smtClean="0"/>
              <a:t>môže </a:t>
            </a:r>
            <a:r>
              <a:rPr lang="sk-SK" sz="2000" dirty="0"/>
              <a:t>trvať niekoľko stretnutí, kým </a:t>
            </a:r>
            <a:r>
              <a:rPr lang="sk-SK" sz="2000" dirty="0" err="1" smtClean="0"/>
              <a:t>jap</a:t>
            </a:r>
            <a:r>
              <a:rPr lang="sk-SK" sz="2000" dirty="0" smtClean="0"/>
              <a:t>. partneri </a:t>
            </a:r>
            <a:r>
              <a:rPr lang="sk-SK" sz="2000" dirty="0"/>
              <a:t>budú </a:t>
            </a:r>
            <a:r>
              <a:rPr lang="sk-SK" sz="2000" dirty="0" smtClean="0"/>
              <a:t>chcieť </a:t>
            </a:r>
            <a:r>
              <a:rPr lang="sk-SK" sz="2000" dirty="0"/>
              <a:t>uzatvoriť </a:t>
            </a:r>
            <a:r>
              <a:rPr lang="sk-SK" sz="2000" dirty="0" smtClean="0"/>
              <a:t> obchod</a:t>
            </a:r>
          </a:p>
          <a:p>
            <a:r>
              <a:rPr lang="sk-SK" sz="2000" dirty="0"/>
              <a:t>n</a:t>
            </a:r>
            <a:r>
              <a:rPr lang="sk-SK" sz="2000" dirty="0" smtClean="0"/>
              <a:t>a </a:t>
            </a:r>
            <a:r>
              <a:rPr lang="sk-SK" sz="2000" dirty="0"/>
              <a:t>začiatku sa môže podpísať len malý obchod, aby sa zistilo či spĺňate ich </a:t>
            </a:r>
            <a:r>
              <a:rPr lang="sk-SK" sz="2000" dirty="0" smtClean="0"/>
              <a:t>predstavy</a:t>
            </a:r>
          </a:p>
          <a:p>
            <a:r>
              <a:rPr lang="sk-SK" sz="2000" dirty="0" smtClean="0"/>
              <a:t>nikdy </a:t>
            </a:r>
            <a:r>
              <a:rPr lang="sk-SK" sz="2000" dirty="0"/>
              <a:t>neodmietnite žiadosť, akokoľvek náročnú alebo </a:t>
            </a:r>
            <a:r>
              <a:rPr lang="sk-SK" sz="2000" dirty="0" smtClean="0"/>
              <a:t>neziskovú</a:t>
            </a:r>
          </a:p>
          <a:p>
            <a:r>
              <a:rPr lang="sk-SK" sz="2000" dirty="0" smtClean="0"/>
              <a:t>snažte sa </a:t>
            </a:r>
            <a:r>
              <a:rPr lang="sk-SK" sz="2000" dirty="0"/>
              <a:t>dodať čo najviac informácii o vašej spoločnosti vrátane článkov a odporúčaní</a:t>
            </a:r>
            <a:endParaRPr lang="sk-SK" sz="2000" dirty="0" smtClean="0"/>
          </a:p>
          <a:p>
            <a:r>
              <a:rPr lang="sk-SK" sz="2000" dirty="0" smtClean="0"/>
              <a:t>typické je zasielanie  </a:t>
            </a:r>
            <a:r>
              <a:rPr lang="sk-SK" sz="2000" dirty="0"/>
              <a:t>pozdravov a pohľadníc k sviatkom</a:t>
            </a:r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Špecifiká podnikania v Japonsku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58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sk-SK" sz="2000" dirty="0"/>
              <a:t>Japonci zvyčajne nehovoria “nie”, </a:t>
            </a:r>
            <a:r>
              <a:rPr lang="sk-SK" sz="2000" dirty="0" smtClean="0"/>
              <a:t>takže je </a:t>
            </a:r>
            <a:r>
              <a:rPr lang="sk-SK" sz="2000" dirty="0"/>
              <a:t>dobré sledovať ich neverbálnu </a:t>
            </a:r>
            <a:r>
              <a:rPr lang="sk-SK" sz="2000" dirty="0" smtClean="0"/>
              <a:t>komunikáciu</a:t>
            </a:r>
          </a:p>
          <a:p>
            <a:pPr lvl="0"/>
            <a:r>
              <a:rPr lang="sk-SK" sz="2000" dirty="0" smtClean="0"/>
              <a:t>vyžadované </a:t>
            </a:r>
            <a:r>
              <a:rPr lang="sk-SK" sz="2000" dirty="0"/>
              <a:t>sú písomné </a:t>
            </a:r>
            <a:r>
              <a:rPr lang="sk-SK" sz="2000" dirty="0" smtClean="0"/>
              <a:t>kontrakty</a:t>
            </a:r>
            <a:endParaRPr lang="en-US" sz="2000" dirty="0"/>
          </a:p>
          <a:p>
            <a:pPr lvl="0"/>
            <a:r>
              <a:rPr lang="sk-SK" sz="2000" dirty="0"/>
              <a:t>Japonci často udržiavajú dlhé pauzy v konverzácii. Buďte pokojní a snažte sa zistiť či porozumeli tomu, čo bolo </a:t>
            </a:r>
            <a:r>
              <a:rPr lang="sk-SK" sz="2000" dirty="0" smtClean="0"/>
              <a:t>povedané</a:t>
            </a:r>
            <a:endParaRPr lang="en-US" sz="2000" dirty="0"/>
          </a:p>
          <a:p>
            <a:pPr lvl="0"/>
            <a:r>
              <a:rPr lang="sk-SK" sz="2000" dirty="0"/>
              <a:t>Japonci uprednostňujú široké dohody a vzájomné </a:t>
            </a:r>
            <a:r>
              <a:rPr lang="sk-SK" sz="2000" dirty="0" smtClean="0"/>
              <a:t>porozumenie</a:t>
            </a:r>
            <a:endParaRPr lang="en-US" sz="2000" dirty="0"/>
          </a:p>
          <a:p>
            <a:pPr lvl="0"/>
            <a:r>
              <a:rPr lang="sk-SK" sz="2000" dirty="0" smtClean="0"/>
              <a:t>využitie </a:t>
            </a:r>
            <a:r>
              <a:rPr lang="sk-SK" sz="2000" dirty="0"/>
              <a:t>služieb japonského právnika je signálom dobrej </a:t>
            </a:r>
            <a:r>
              <a:rPr lang="sk-SK" sz="2000" dirty="0" smtClean="0"/>
              <a:t>vôle</a:t>
            </a:r>
            <a:endParaRPr lang="en-US" sz="2000" dirty="0"/>
          </a:p>
          <a:p>
            <a:pPr lvl="0"/>
            <a:r>
              <a:rPr lang="sk-SK" sz="2000" dirty="0"/>
              <a:t>j</a:t>
            </a:r>
            <a:r>
              <a:rPr lang="sk-SK" sz="2000" dirty="0" smtClean="0"/>
              <a:t>e </a:t>
            </a:r>
            <a:r>
              <a:rPr lang="sk-SK" sz="2000" dirty="0"/>
              <a:t>dobré nikdy nestratiť sebakontrolu alebo nezvýšiť hlas počas </a:t>
            </a:r>
            <a:r>
              <a:rPr lang="sk-SK" sz="2000" dirty="0" smtClean="0"/>
              <a:t>jednania</a:t>
            </a:r>
            <a:endParaRPr lang="en-US" sz="2000" dirty="0"/>
          </a:p>
          <a:p>
            <a:pPr lvl="0"/>
            <a:r>
              <a:rPr lang="sk-SK" sz="2000" dirty="0" smtClean="0"/>
              <a:t>niektorí </a:t>
            </a:r>
            <a:r>
              <a:rPr lang="sk-SK" sz="2000" dirty="0"/>
              <a:t>Japonci zámerne zatvárajú oči, keď chcú </a:t>
            </a:r>
            <a:r>
              <a:rPr lang="sk-SK" sz="2000" dirty="0" smtClean="0"/>
              <a:t>počúvať</a:t>
            </a:r>
            <a:endParaRPr lang="en-US" sz="2000" dirty="0"/>
          </a:p>
          <a:p>
            <a:pPr lvl="0"/>
            <a:r>
              <a:rPr lang="sk-SK" sz="2000" dirty="0"/>
              <a:t>Japonci sú zriedka ochotní </a:t>
            </a:r>
            <a:r>
              <a:rPr lang="sk-SK" sz="2000" dirty="0" smtClean="0"/>
              <a:t>ustúpiť a očakávajú</a:t>
            </a:r>
            <a:r>
              <a:rPr lang="sk-SK" sz="2000" dirty="0"/>
              <a:t>, že obe strany prichádzajú k stolu s najlepšími </a:t>
            </a:r>
            <a:r>
              <a:rPr lang="sk-SK" sz="2000" dirty="0" smtClean="0"/>
              <a:t>návrhmi</a:t>
            </a:r>
            <a:endParaRPr lang="en-US" sz="2000" dirty="0"/>
          </a:p>
          <a:p>
            <a:pPr lvl="0"/>
            <a:r>
              <a:rPr lang="sk-SK" sz="2000" dirty="0"/>
              <a:t>Japonci nevidia kontrakty ako finálne, a tak môžu byť znovu </a:t>
            </a:r>
            <a:r>
              <a:rPr lang="sk-SK" sz="2000" dirty="0" smtClean="0"/>
              <a:t>prerokované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Počas rokovania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0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776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sz="2000" dirty="0"/>
              <a:t>Vizitky sú vymieňané neustále a s veľkou </a:t>
            </a:r>
            <a:r>
              <a:rPr lang="sk-SK" sz="2000" dirty="0" smtClean="0"/>
              <a:t>pompou</a:t>
            </a:r>
            <a:endParaRPr lang="en-US" sz="2000" dirty="0"/>
          </a:p>
          <a:p>
            <a:pPr lvl="0"/>
            <a:r>
              <a:rPr lang="sk-SK" sz="2000" dirty="0"/>
              <a:t>Je dobré investovať do kvalitných </a:t>
            </a:r>
            <a:r>
              <a:rPr lang="sk-SK" sz="2000" dirty="0" smtClean="0"/>
              <a:t>vizitiek</a:t>
            </a:r>
            <a:endParaRPr lang="en-US" sz="2000" dirty="0"/>
          </a:p>
          <a:p>
            <a:pPr lvl="0"/>
            <a:r>
              <a:rPr lang="sk-SK" sz="2000" dirty="0"/>
              <a:t>Je dobré držať vizitky v pôvodnom </a:t>
            </a:r>
            <a:r>
              <a:rPr lang="sk-SK" sz="2000" dirty="0" smtClean="0"/>
              <a:t>stave</a:t>
            </a:r>
            <a:endParaRPr lang="en-US" sz="2000" dirty="0"/>
          </a:p>
          <a:p>
            <a:pPr lvl="0"/>
            <a:r>
              <a:rPr lang="sk-SK" sz="2000" dirty="0"/>
              <a:t>Je dobré sa chovať k vizitke, ktorú ste dostali, ako k </a:t>
            </a:r>
            <a:r>
              <a:rPr lang="sk-SK" sz="2000" dirty="0" smtClean="0"/>
              <a:t>osobe</a:t>
            </a:r>
            <a:endParaRPr lang="en-US" sz="2000" dirty="0"/>
          </a:p>
          <a:p>
            <a:pPr lvl="0"/>
            <a:r>
              <a:rPr lang="sk-SK" sz="2000" dirty="0"/>
              <a:t>Je možné, že dostanete vizitku len čisto v </a:t>
            </a:r>
            <a:r>
              <a:rPr lang="sk-SK" sz="2000" dirty="0" smtClean="0"/>
              <a:t>japončine</a:t>
            </a:r>
            <a:endParaRPr lang="en-US" sz="2000" dirty="0"/>
          </a:p>
          <a:p>
            <a:pPr lvl="0"/>
            <a:r>
              <a:rPr lang="sk-SK" sz="2000" dirty="0"/>
              <a:t>Je rozumné mať jednu stranu vizitky preloženú do </a:t>
            </a:r>
            <a:r>
              <a:rPr lang="sk-SK" sz="2000" dirty="0" smtClean="0"/>
              <a:t>japončiny</a:t>
            </a:r>
            <a:endParaRPr lang="en-US" sz="2000" dirty="0"/>
          </a:p>
          <a:p>
            <a:pPr lvl="0"/>
            <a:r>
              <a:rPr lang="sk-SK" sz="2000" dirty="0"/>
              <a:t>Vizitku dávajte vždy otočenú japonskou stranou </a:t>
            </a:r>
            <a:r>
              <a:rPr lang="sk-SK" sz="2000" dirty="0" smtClean="0"/>
              <a:t>hore, aby si ju partner mohol prečítať</a:t>
            </a:r>
            <a:endParaRPr lang="en-US" sz="2000" dirty="0"/>
          </a:p>
          <a:p>
            <a:pPr lvl="0"/>
            <a:r>
              <a:rPr lang="sk-SK" sz="2000" dirty="0"/>
              <a:t>Uistite sa, že máte na vizitke titul (postavenie), takže Japonci budú vedieť vaše postavenie v rámci </a:t>
            </a:r>
            <a:r>
              <a:rPr lang="sk-SK" sz="2000" dirty="0" smtClean="0"/>
              <a:t>organizácie</a:t>
            </a:r>
            <a:endParaRPr lang="en-US" sz="2000" dirty="0"/>
          </a:p>
          <a:p>
            <a:pPr lvl="0"/>
            <a:r>
              <a:rPr lang="sk-SK" sz="2000" dirty="0"/>
              <a:t>Vizitky sú odovzdávané a prijímané obidvomi rukami a s malým </a:t>
            </a:r>
            <a:r>
              <a:rPr lang="sk-SK" sz="2000" dirty="0" smtClean="0"/>
              <a:t>úklonom, naraz</a:t>
            </a:r>
          </a:p>
          <a:p>
            <a:pPr lvl="0"/>
            <a:r>
              <a:rPr lang="sk-SK" sz="2000" dirty="0" smtClean="0"/>
              <a:t>Ak ste nižšie postavený, vizitku podávajte popod prijímajúcu vizitku </a:t>
            </a:r>
            <a:endParaRPr lang="en-US" sz="2000" dirty="0"/>
          </a:p>
          <a:p>
            <a:pPr lvl="0"/>
            <a:r>
              <a:rPr lang="sk-SK" sz="2000" dirty="0"/>
              <a:t>Je dobré si vizitku pri prevzatí dôkladne prehliadnuť a nechať na stole počas </a:t>
            </a:r>
            <a:r>
              <a:rPr lang="sk-SK" sz="2000" dirty="0" smtClean="0"/>
              <a:t>rokovania</a:t>
            </a:r>
            <a:endParaRPr lang="en-US" sz="2000" dirty="0"/>
          </a:p>
          <a:p>
            <a:r>
              <a:rPr lang="sk-SK" sz="2000" dirty="0"/>
              <a:t>Po ukončení stretnutia je dobré uložiť vizitky do </a:t>
            </a:r>
            <a:r>
              <a:rPr lang="sk-SK" sz="2000" dirty="0" smtClean="0"/>
              <a:t>obalu </a:t>
            </a:r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Vizitky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sz="2000" dirty="0" smtClean="0"/>
              <a:t>Tretia najväčšia ekonomika na svete, podiel 8,1 % na sv. hospodárstve</a:t>
            </a:r>
          </a:p>
          <a:p>
            <a:r>
              <a:rPr lang="sk-SK" sz="2000" dirty="0" smtClean="0"/>
              <a:t>HDP podľa parity kúpnej sily 26. na svete (</a:t>
            </a:r>
            <a:r>
              <a:rPr lang="sk-SK" sz="2000" dirty="0" err="1" smtClean="0"/>
              <a:t>World</a:t>
            </a:r>
            <a:r>
              <a:rPr lang="sk-SK" sz="2000" dirty="0" smtClean="0"/>
              <a:t> Bank, 2014), pričom v roku 2000 ešte na 3. mieste</a:t>
            </a:r>
          </a:p>
          <a:p>
            <a:r>
              <a:rPr lang="sk-SK" sz="2000" dirty="0" smtClean="0"/>
              <a:t>Počet obyvateľov 127.000 (klesá), Tokio cca 13.000</a:t>
            </a:r>
          </a:p>
          <a:p>
            <a:r>
              <a:rPr lang="sk-SK" sz="2000" dirty="0" smtClean="0"/>
              <a:t>Mena japonský jen, kurz k 17.6. cca 140 JPY/€, oslabovanie od 2012</a:t>
            </a:r>
          </a:p>
          <a:p>
            <a:r>
              <a:rPr lang="sk-SK" sz="2000" dirty="0" smtClean="0"/>
              <a:t>Súčasná hospodárska situácia veľmi komplikovaná, 20 ročná deflácia, minimálny rast, 0-vá inflácia, starnutia obyvateľstva</a:t>
            </a:r>
          </a:p>
          <a:p>
            <a:r>
              <a:rPr lang="sk-SK" sz="2000" dirty="0" smtClean="0"/>
              <a:t>Najvyšší štátny dlh s pomedzi rozvinutých krajín cca 230 % k HDP</a:t>
            </a:r>
          </a:p>
          <a:p>
            <a:r>
              <a:rPr lang="sk-SK" sz="2000" dirty="0" smtClean="0"/>
              <a:t>„</a:t>
            </a:r>
            <a:r>
              <a:rPr lang="sk-SK" sz="2000" dirty="0" err="1" smtClean="0"/>
              <a:t>Abenomika</a:t>
            </a:r>
            <a:r>
              <a:rPr lang="sk-SK" sz="2000" dirty="0" smtClean="0"/>
              <a:t>“ – snaha vlády PV S. </a:t>
            </a:r>
            <a:r>
              <a:rPr lang="sk-SK" sz="2000" dirty="0" err="1" smtClean="0"/>
              <a:t>Abe</a:t>
            </a:r>
            <a:r>
              <a:rPr lang="sk-SK" sz="2000" dirty="0" smtClean="0"/>
              <a:t> o vytiahnutia hospodárstva z krízy</a:t>
            </a:r>
          </a:p>
          <a:p>
            <a:r>
              <a:rPr lang="sk-SK" sz="2000" dirty="0" smtClean="0"/>
              <a:t>Úspechy zatiaľ iba s krátkodobého hľadiska</a:t>
            </a:r>
          </a:p>
          <a:p>
            <a:r>
              <a:rPr lang="sk-SK" sz="2000" dirty="0" smtClean="0"/>
              <a:t>Veľmi nízka nezamestnanosť (3,5 %), vysoké výdavky na </a:t>
            </a:r>
            <a:r>
              <a:rPr lang="sk-SK" sz="2000" dirty="0" err="1" smtClean="0"/>
              <a:t>VaV</a:t>
            </a:r>
            <a:r>
              <a:rPr lang="sk-SK" sz="2000" dirty="0" smtClean="0"/>
              <a:t> 3,6 % HDP</a:t>
            </a:r>
          </a:p>
          <a:p>
            <a:r>
              <a:rPr lang="sk-SK" sz="2000" dirty="0" smtClean="0"/>
              <a:t>Problém s energetikou, kvôli havárii vo </a:t>
            </a:r>
            <a:r>
              <a:rPr lang="sk-SK" sz="2000" dirty="0" err="1" smtClean="0"/>
              <a:t>Fukushima</a:t>
            </a:r>
            <a:endParaRPr lang="sk-SK" sz="2000" dirty="0" smtClean="0"/>
          </a:p>
          <a:p>
            <a:r>
              <a:rPr lang="sk-SK" sz="2000" dirty="0" smtClean="0"/>
              <a:t>Silne chránené hospodárstvo, poľnohospodárstvo, </a:t>
            </a:r>
            <a:r>
              <a:rPr lang="sk-SK" sz="2000" dirty="0" err="1" smtClean="0"/>
              <a:t>NTMs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Základné údaje o Japonsku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62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sk-SK" sz="2000" dirty="0" smtClean="0"/>
              <a:t>Slovensko </a:t>
            </a:r>
            <a:r>
              <a:rPr lang="sk-SK" sz="2000" dirty="0"/>
              <a:t>nemá na japonskom trhu vybudovanú </a:t>
            </a:r>
            <a:r>
              <a:rPr lang="sk-SK" sz="2000" dirty="0" smtClean="0"/>
              <a:t>tradíciu (</a:t>
            </a:r>
            <a:r>
              <a:rPr lang="sk-SK" sz="2000" dirty="0" err="1" smtClean="0"/>
              <a:t>vs</a:t>
            </a:r>
            <a:r>
              <a:rPr lang="sk-SK" sz="2000" dirty="0" smtClean="0"/>
              <a:t>. okolité krajiny)</a:t>
            </a:r>
          </a:p>
          <a:p>
            <a:r>
              <a:rPr lang="sk-SK" sz="2000" dirty="0"/>
              <a:t>Slovenská produkcia je v svetovej konkurencii pre </a:t>
            </a:r>
            <a:r>
              <a:rPr lang="sk-SK" sz="2000" dirty="0" smtClean="0"/>
              <a:t>Japoncov nerozpoznateľná</a:t>
            </a:r>
          </a:p>
          <a:p>
            <a:r>
              <a:rPr lang="sk-SK" sz="2000" dirty="0"/>
              <a:t>t</a:t>
            </a:r>
            <a:r>
              <a:rPr lang="sk-SK" sz="2000" dirty="0" smtClean="0"/>
              <a:t>reba </a:t>
            </a:r>
            <a:r>
              <a:rPr lang="sk-SK" sz="2000" dirty="0"/>
              <a:t>počítať s pomerne vysokými nákladmi pred </a:t>
            </a:r>
            <a:r>
              <a:rPr lang="sk-SK" sz="2000" dirty="0" smtClean="0"/>
              <a:t>dosahovaním ziskov</a:t>
            </a:r>
          </a:p>
          <a:p>
            <a:r>
              <a:rPr lang="sk-SK" sz="2000" dirty="0"/>
              <a:t>j</a:t>
            </a:r>
            <a:r>
              <a:rPr lang="sk-SK" sz="2000" dirty="0" smtClean="0"/>
              <a:t>aponský </a:t>
            </a:r>
            <a:r>
              <a:rPr lang="sk-SK" sz="2000" dirty="0"/>
              <a:t>partner a trh si zakladá na dlhodobých partnerských </a:t>
            </a:r>
            <a:r>
              <a:rPr lang="sk-SK" sz="2000" dirty="0" smtClean="0"/>
              <a:t>vzťahoch, čomu </a:t>
            </a:r>
            <a:r>
              <a:rPr lang="sk-SK" sz="2000" dirty="0"/>
              <a:t>zvyčajne predchádza množstvo osobných </a:t>
            </a:r>
            <a:r>
              <a:rPr lang="sk-SK" sz="2000" dirty="0" smtClean="0"/>
              <a:t>kontaktov</a:t>
            </a:r>
          </a:p>
          <a:p>
            <a:r>
              <a:rPr lang="sk-SK" sz="2000" dirty="0"/>
              <a:t>c</a:t>
            </a:r>
            <a:r>
              <a:rPr lang="sk-SK" sz="2000" dirty="0" smtClean="0"/>
              <a:t>ena </a:t>
            </a:r>
            <a:r>
              <a:rPr lang="sk-SK" sz="2000" dirty="0"/>
              <a:t>je </a:t>
            </a:r>
            <a:r>
              <a:rPr lang="sk-SK" sz="2000" u="sng" dirty="0"/>
              <a:t>väčšinou</a:t>
            </a:r>
            <a:r>
              <a:rPr lang="sk-SK" sz="2000" dirty="0"/>
              <a:t> faktor, ktorý pri rokovaniach nezohráva prvoradú </a:t>
            </a:r>
            <a:r>
              <a:rPr lang="sk-SK" sz="2000" dirty="0" smtClean="0"/>
              <a:t>úlohu</a:t>
            </a:r>
          </a:p>
          <a:p>
            <a:r>
              <a:rPr lang="sk-SK" sz="2000" dirty="0"/>
              <a:t>prístup na trh </a:t>
            </a:r>
            <a:r>
              <a:rPr lang="sk-SK" sz="2000" dirty="0"/>
              <a:t>všeobecne </a:t>
            </a:r>
            <a:r>
              <a:rPr lang="sk-SK" sz="2000" dirty="0" smtClean="0"/>
              <a:t>sťažujú netarifné </a:t>
            </a:r>
            <a:r>
              <a:rPr lang="sk-SK" sz="2000" dirty="0"/>
              <a:t>bariéry obchodu, ktoré často prakticky úplne znemožňujú spoločnosti vstup na trh </a:t>
            </a:r>
            <a:r>
              <a:rPr lang="sk-SK" sz="2000" dirty="0" smtClean="0"/>
              <a:t>samostatne</a:t>
            </a:r>
          </a:p>
          <a:p>
            <a:r>
              <a:rPr lang="sk-SK" sz="2000" dirty="0"/>
              <a:t>o</a:t>
            </a:r>
            <a:r>
              <a:rPr lang="sk-SK" sz="2000" dirty="0" smtClean="0"/>
              <a:t>dporúča </a:t>
            </a:r>
            <a:r>
              <a:rPr lang="sk-SK" sz="2000" dirty="0"/>
              <a:t>sa preto využívať možnosť </a:t>
            </a:r>
            <a:r>
              <a:rPr lang="sk-SK" sz="2000" dirty="0" err="1"/>
              <a:t>joint</a:t>
            </a:r>
            <a:r>
              <a:rPr lang="sk-SK" sz="2000" dirty="0"/>
              <a:t> </a:t>
            </a:r>
            <a:r>
              <a:rPr lang="sk-SK" sz="2000" dirty="0" err="1"/>
              <a:t>venture</a:t>
            </a:r>
            <a:r>
              <a:rPr lang="sk-SK" sz="2000" dirty="0"/>
              <a:t>, </a:t>
            </a:r>
            <a:r>
              <a:rPr lang="sk-SK" sz="2000" dirty="0" smtClean="0"/>
              <a:t>distribúcia a pod.</a:t>
            </a:r>
          </a:p>
          <a:p>
            <a:r>
              <a:rPr lang="sk-SK" sz="2000" dirty="0"/>
              <a:t>japonský trh </a:t>
            </a:r>
            <a:r>
              <a:rPr lang="sk-SK" sz="2000" dirty="0" smtClean="0"/>
              <a:t>pre môže byť </a:t>
            </a:r>
            <a:r>
              <a:rPr lang="sk-SK" sz="2000" dirty="0"/>
              <a:t>slovenských producentov zaujímavý, vzhľadom na svoju veľkosť a </a:t>
            </a:r>
            <a:r>
              <a:rPr lang="sk-SK" sz="2000" dirty="0" smtClean="0"/>
              <a:t>perspektívne </a:t>
            </a:r>
            <a:r>
              <a:rPr lang="sk-SK" sz="2000" dirty="0"/>
              <a:t>dlhodobý obchodný </a:t>
            </a:r>
            <a:r>
              <a:rPr lang="sk-SK" sz="2000" dirty="0" smtClean="0"/>
              <a:t>vzťah</a:t>
            </a:r>
          </a:p>
          <a:p>
            <a:r>
              <a:rPr lang="sk-SK" sz="2000" dirty="0"/>
              <a:t>presadiť sa </a:t>
            </a:r>
            <a:r>
              <a:rPr lang="sk-SK" sz="2000" dirty="0" smtClean="0"/>
              <a:t>môžu hlavne </a:t>
            </a:r>
            <a:r>
              <a:rPr lang="sk-SK" sz="2000" dirty="0"/>
              <a:t>produkty </a:t>
            </a:r>
            <a:r>
              <a:rPr lang="sk-SK" sz="2000" dirty="0" smtClean="0"/>
              <a:t>inovačné</a:t>
            </a:r>
            <a:r>
              <a:rPr lang="sk-SK" sz="2000" dirty="0"/>
              <a:t>, jedinečné, módne/trendové alebo zaujímavé iným </a:t>
            </a:r>
            <a:r>
              <a:rPr lang="sk-SK" sz="2000" dirty="0" smtClean="0"/>
              <a:t>spôsobom </a:t>
            </a:r>
            <a:r>
              <a:rPr lang="sk-SK" sz="2000" dirty="0"/>
              <a:t>alebo veľmi kvalitným </a:t>
            </a:r>
            <a:r>
              <a:rPr lang="sk-SK" sz="2000" dirty="0" smtClean="0"/>
              <a:t>produktom</a:t>
            </a:r>
          </a:p>
          <a:p>
            <a:r>
              <a:rPr lang="sk-SK" sz="2000" dirty="0" smtClean="0"/>
              <a:t>v krajine je </a:t>
            </a:r>
            <a:r>
              <a:rPr lang="en-US" sz="2000" dirty="0" err="1" smtClean="0"/>
              <a:t>vysok</a:t>
            </a:r>
            <a:r>
              <a:rPr lang="sk-SK" sz="2000" dirty="0" smtClean="0"/>
              <a:t>á</a:t>
            </a:r>
            <a:r>
              <a:rPr lang="en-US" sz="2000" dirty="0" smtClean="0"/>
              <a:t> </a:t>
            </a:r>
            <a:r>
              <a:rPr lang="en-US" sz="2000" dirty="0" err="1" smtClean="0"/>
              <a:t>spotreb</a:t>
            </a:r>
            <a:r>
              <a:rPr lang="sk-SK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/>
              <a:t>potravín</a:t>
            </a:r>
            <a:r>
              <a:rPr lang="en-US" sz="2000" dirty="0"/>
              <a:t>, </a:t>
            </a:r>
            <a:r>
              <a:rPr lang="en-US" sz="2000" dirty="0" err="1"/>
              <a:t>strojných</a:t>
            </a:r>
            <a:r>
              <a:rPr lang="en-US" sz="2000" dirty="0"/>
              <a:t> </a:t>
            </a:r>
            <a:r>
              <a:rPr lang="en-US" sz="2000" dirty="0" err="1"/>
              <a:t>zariadení</a:t>
            </a:r>
            <a:r>
              <a:rPr lang="en-US" sz="2000" dirty="0"/>
              <a:t>, </a:t>
            </a:r>
            <a:r>
              <a:rPr lang="en-US" sz="2000" dirty="0" err="1"/>
              <a:t>priemyselných</a:t>
            </a:r>
            <a:r>
              <a:rPr lang="en-US" sz="2000" dirty="0"/>
              <a:t> </a:t>
            </a:r>
            <a:r>
              <a:rPr lang="en-US" sz="2000" dirty="0" err="1"/>
              <a:t>materiálov</a:t>
            </a:r>
            <a:r>
              <a:rPr lang="en-US" sz="2000" dirty="0"/>
              <a:t>, </a:t>
            </a:r>
            <a:r>
              <a:rPr lang="en-US" sz="2000" dirty="0" err="1"/>
              <a:t>surovín</a:t>
            </a:r>
            <a:r>
              <a:rPr lang="en-US" sz="2000" dirty="0"/>
              <a:t>, </a:t>
            </a:r>
            <a:r>
              <a:rPr lang="en-US" sz="2000" dirty="0" err="1"/>
              <a:t>spotrebného</a:t>
            </a:r>
            <a:r>
              <a:rPr lang="en-US" sz="2000" dirty="0"/>
              <a:t> </a:t>
            </a:r>
            <a:r>
              <a:rPr lang="en-US" sz="2000" dirty="0" err="1"/>
              <a:t>tovaru</a:t>
            </a:r>
            <a:r>
              <a:rPr lang="en-US" sz="2000" dirty="0"/>
              <a:t> a </a:t>
            </a:r>
            <a:r>
              <a:rPr lang="en-US" sz="2000" dirty="0" err="1"/>
              <a:t>polotovarov</a:t>
            </a:r>
            <a:r>
              <a:rPr lang="en-US" sz="2000" dirty="0"/>
              <a:t>, </a:t>
            </a:r>
            <a:r>
              <a:rPr lang="en-US" sz="2000" dirty="0" err="1"/>
              <a:t>pričom</a:t>
            </a:r>
            <a:r>
              <a:rPr lang="en-US" sz="2000" dirty="0"/>
              <a:t> </a:t>
            </a:r>
            <a:r>
              <a:rPr lang="en-US" sz="2000" dirty="0" err="1"/>
              <a:t>perspektívne</a:t>
            </a:r>
            <a:r>
              <a:rPr lang="en-US" sz="2000" dirty="0"/>
              <a:t> </a:t>
            </a:r>
            <a:r>
              <a:rPr lang="en-US" sz="2000" dirty="0" err="1"/>
              <a:t>položky</a:t>
            </a:r>
            <a:r>
              <a:rPr lang="en-US" sz="2000" dirty="0"/>
              <a:t> s </a:t>
            </a:r>
            <a:r>
              <a:rPr lang="en-US" sz="2000" dirty="0" err="1"/>
              <a:t>exportným</a:t>
            </a:r>
            <a:r>
              <a:rPr lang="en-US" sz="2000" dirty="0"/>
              <a:t> </a:t>
            </a:r>
            <a:r>
              <a:rPr lang="en-US" sz="2000" dirty="0" err="1"/>
              <a:t>potenciálom</a:t>
            </a:r>
            <a:r>
              <a:rPr lang="en-US" sz="2000" dirty="0"/>
              <a:t> je </a:t>
            </a:r>
            <a:r>
              <a:rPr lang="en-US" sz="2000" dirty="0" err="1"/>
              <a:t>možné</a:t>
            </a:r>
            <a:r>
              <a:rPr lang="en-US" sz="2000" dirty="0"/>
              <a:t> </a:t>
            </a:r>
            <a:r>
              <a:rPr lang="en-US" sz="2000" dirty="0" err="1"/>
              <a:t>nájsť</a:t>
            </a:r>
            <a:r>
              <a:rPr lang="en-US" sz="2000" dirty="0"/>
              <a:t> </a:t>
            </a:r>
            <a:r>
              <a:rPr lang="en-US" sz="2000" dirty="0" err="1"/>
              <a:t>vo</a:t>
            </a:r>
            <a:r>
              <a:rPr lang="en-US" sz="2000" dirty="0"/>
              <a:t> </a:t>
            </a:r>
            <a:r>
              <a:rPr lang="en-US" sz="2000" dirty="0" err="1"/>
              <a:t>všetkých</a:t>
            </a:r>
            <a:r>
              <a:rPr lang="en-US" sz="2000" dirty="0"/>
              <a:t> </a:t>
            </a:r>
            <a:r>
              <a:rPr lang="en-US" sz="2000" dirty="0" err="1"/>
              <a:t>oblastiach</a:t>
            </a:r>
            <a:endParaRPr lang="sk-SK" sz="2000" dirty="0" smtClean="0"/>
          </a:p>
          <a:p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Zhrnutie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007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Ďakujem za pozornosť.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Kontakt:</a:t>
            </a:r>
          </a:p>
          <a:p>
            <a:pPr marL="0" indent="0" algn="ctr">
              <a:buNone/>
            </a:pPr>
            <a:r>
              <a:rPr lang="sk-SK" dirty="0" err="1" smtClean="0">
                <a:hlinkClick r:id="rId2"/>
              </a:rPr>
              <a:t>branislav.pochaba@mzv.sk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err="1" smtClean="0">
                <a:hlinkClick r:id="rId3"/>
              </a:rPr>
              <a:t>emb.tokyo@mzv.sk</a:t>
            </a:r>
            <a:endParaRPr lang="sk-SK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9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err="1"/>
              <a:t>Kanto</a:t>
            </a:r>
            <a:r>
              <a:rPr lang="sk-SK" sz="2000" dirty="0"/>
              <a:t> región </a:t>
            </a:r>
            <a:r>
              <a:rPr lang="sk-SK" sz="2000" dirty="0" smtClean="0"/>
              <a:t>–prefektúry </a:t>
            </a:r>
            <a:r>
              <a:rPr lang="sk-SK" sz="2000" dirty="0" err="1"/>
              <a:t>Chiba</a:t>
            </a:r>
            <a:r>
              <a:rPr lang="sk-SK" sz="2000" dirty="0"/>
              <a:t>, </a:t>
            </a:r>
            <a:r>
              <a:rPr lang="sk-SK" sz="2000" dirty="0" err="1"/>
              <a:t>Kanagawa</a:t>
            </a:r>
            <a:r>
              <a:rPr lang="sk-SK" sz="2000" dirty="0"/>
              <a:t>, </a:t>
            </a:r>
            <a:r>
              <a:rPr lang="sk-SK" sz="2000" dirty="0" err="1"/>
              <a:t>Saitama</a:t>
            </a:r>
            <a:r>
              <a:rPr lang="sk-SK" sz="2000" dirty="0"/>
              <a:t> a Tokyo </a:t>
            </a:r>
            <a:endParaRPr lang="sk-SK" sz="2000" dirty="0" smtClean="0"/>
          </a:p>
          <a:p>
            <a:r>
              <a:rPr lang="sk-SK" sz="2000" dirty="0" err="1"/>
              <a:t>Kinki</a:t>
            </a:r>
            <a:r>
              <a:rPr lang="sk-SK" sz="2000" dirty="0"/>
              <a:t> (</a:t>
            </a:r>
            <a:r>
              <a:rPr lang="sk-SK" sz="2000" dirty="0" err="1"/>
              <a:t>Kansai</a:t>
            </a:r>
            <a:r>
              <a:rPr lang="sk-SK" sz="2000" dirty="0"/>
              <a:t>) – zahŕňa Osaku, </a:t>
            </a:r>
            <a:r>
              <a:rPr lang="sk-SK" sz="2000" dirty="0" err="1"/>
              <a:t>Kyoto</a:t>
            </a:r>
            <a:r>
              <a:rPr lang="sk-SK" sz="2000" dirty="0"/>
              <a:t> a </a:t>
            </a:r>
            <a:r>
              <a:rPr lang="sk-SK" sz="2000" dirty="0" err="1"/>
              <a:t>Kobe</a:t>
            </a:r>
            <a:r>
              <a:rPr lang="sk-SK" sz="2000" dirty="0"/>
              <a:t> </a:t>
            </a:r>
            <a:endParaRPr lang="sk-SK" sz="2000" dirty="0" smtClean="0"/>
          </a:p>
          <a:p>
            <a:r>
              <a:rPr lang="sk-SK" sz="2000" dirty="0" err="1"/>
              <a:t>Tokai</a:t>
            </a:r>
            <a:r>
              <a:rPr lang="sk-SK" sz="2000" dirty="0"/>
              <a:t> región – zahŕňa prefektúry </a:t>
            </a:r>
            <a:r>
              <a:rPr lang="sk-SK" sz="2000" dirty="0" err="1"/>
              <a:t>Aichi</a:t>
            </a:r>
            <a:r>
              <a:rPr lang="sk-SK" sz="2000" dirty="0"/>
              <a:t>, </a:t>
            </a:r>
            <a:r>
              <a:rPr lang="sk-SK" sz="2000" dirty="0" err="1"/>
              <a:t>Gifu</a:t>
            </a:r>
            <a:r>
              <a:rPr lang="sk-SK" sz="2000" dirty="0"/>
              <a:t>, </a:t>
            </a:r>
            <a:r>
              <a:rPr lang="sk-SK" sz="2000" dirty="0" err="1"/>
              <a:t>Mie</a:t>
            </a:r>
            <a:r>
              <a:rPr lang="sk-SK" sz="2000" dirty="0"/>
              <a:t> a </a:t>
            </a:r>
            <a:r>
              <a:rPr lang="sk-SK" sz="2000" dirty="0" err="1"/>
              <a:t>Shizuoka</a:t>
            </a:r>
            <a:r>
              <a:rPr lang="sk-SK" sz="2000" dirty="0"/>
              <a:t> </a:t>
            </a:r>
            <a:endParaRPr lang="sk-SK" sz="2000" dirty="0" smtClean="0"/>
          </a:p>
          <a:p>
            <a:pPr lvl="0"/>
            <a:r>
              <a:rPr lang="sk-SK" sz="2000" dirty="0"/>
              <a:t>severná časť </a:t>
            </a:r>
            <a:r>
              <a:rPr lang="sk-SK" sz="2000" dirty="0" err="1"/>
              <a:t>Kyushu</a:t>
            </a:r>
            <a:endParaRPr lang="en-US" sz="2000" dirty="0"/>
          </a:p>
          <a:p>
            <a:r>
              <a:rPr lang="sk-SK" sz="2000" dirty="0"/>
              <a:t>juhozápadná časť </a:t>
            </a:r>
            <a:r>
              <a:rPr lang="sk-SK" sz="2000" dirty="0" err="1"/>
              <a:t>Honshu</a:t>
            </a:r>
            <a:r>
              <a:rPr lang="sk-SK" sz="2000" dirty="0"/>
              <a:t> 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 smtClean="0"/>
              <a:t>      a</a:t>
            </a:r>
            <a:r>
              <a:rPr lang="sk-SK" sz="2000" dirty="0"/>
              <a:t> severné </a:t>
            </a:r>
            <a:r>
              <a:rPr lang="sk-SK" sz="2000" dirty="0" err="1"/>
              <a:t>Shikoku</a:t>
            </a:r>
            <a:r>
              <a:rPr lang="sk-SK" sz="2000" dirty="0"/>
              <a:t> </a:t>
            </a:r>
            <a:endParaRPr lang="en-US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Hlavné hospodárske regióny 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:\ED_Tokyo\2015\proexportne seminare SARIO SOPK\japan-m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99" y="2729260"/>
            <a:ext cx="4677833" cy="401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50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www.rationalsurvivability.com/blog/wp-content/media/2009/09/sumo-ki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018" y="1600200"/>
            <a:ext cx="2993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Môžu slovenské </a:t>
            </a:r>
            <a:r>
              <a:rPr lang="sk-SK" sz="2800" dirty="0" err="1" smtClean="0"/>
              <a:t>SMEs</a:t>
            </a:r>
            <a:r>
              <a:rPr lang="sk-SK" sz="2800" dirty="0" smtClean="0"/>
              <a:t> uspieť v Japonsku?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8150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Analýza vývoja exportu SR do Japonska</a:t>
            </a:r>
            <a:endParaRPr lang="en-US" sz="28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155969"/>
              </p:ext>
            </p:extLst>
          </p:nvPr>
        </p:nvGraphicFramePr>
        <p:xfrm>
          <a:off x="2267744" y="1628800"/>
          <a:ext cx="37592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8885"/>
                <a:gridCol w="630555"/>
                <a:gridCol w="629920"/>
                <a:gridCol w="629920"/>
                <a:gridCol w="62992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2011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2012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2013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2014</a:t>
                      </a:r>
                      <a:endParaRPr lang="en-US" sz="1200">
                        <a:effectLst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Slovenský vývoz do Japonska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65,9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112,3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135,5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104,6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Slovenský dovoz z Japonska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842,6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962,2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816,1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766,0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Obrat vzájomného obchodu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908,5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1074,5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951,6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 smtClean="0">
                          <a:effectLst/>
                        </a:rPr>
                        <a:t>870,6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effectLst/>
                        </a:rPr>
                        <a:t>Saldo obchodnej bilancie</a:t>
                      </a:r>
                      <a:endParaRPr lang="en-US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 </a:t>
                      </a:r>
                      <a:r>
                        <a:rPr lang="sk-SK" sz="1000" dirty="0" smtClean="0">
                          <a:effectLst/>
                        </a:rPr>
                        <a:t>776,7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 </a:t>
                      </a:r>
                      <a:r>
                        <a:rPr lang="sk-SK" sz="1000" dirty="0" smtClean="0">
                          <a:effectLst/>
                        </a:rPr>
                        <a:t>849,9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 </a:t>
                      </a:r>
                      <a:r>
                        <a:rPr lang="sk-SK" sz="1000" dirty="0" smtClean="0">
                          <a:effectLst/>
                        </a:rPr>
                        <a:t>680,6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-</a:t>
                      </a:r>
                      <a:r>
                        <a:rPr lang="sk-SK" sz="1000" dirty="0" smtClean="0">
                          <a:effectLst/>
                        </a:rPr>
                        <a:t>661,4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23528" y="4365104"/>
            <a:ext cx="8496944" cy="13778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800" b="1" dirty="0" smtClean="0"/>
              <a:t>Slovenský export do Japonska v roku 2014, podiel sektorov</a:t>
            </a:r>
            <a:r>
              <a:rPr lang="sk-SK" sz="1800" dirty="0" smtClean="0"/>
              <a:t>:  osobné automobily (63,1 %) ; elektrické transformátory a induktory (8,7 %); nové pneumatiky z kaučuku (4,0 %); nábytok (2,4 %); v</a:t>
            </a:r>
            <a:r>
              <a:rPr lang="pl-PL" sz="1800" dirty="0" smtClean="0"/>
              <a:t>ýrobky a potreby na telesné cvičenie; žacie a mlátiace stroje a zariadenia; časti, súčasti a príslušenstvo motorových vozidiel; prevodové hriadele; sklenený tovar; prístroje, stroje alebo laboratórne zariadenia (všetko približne 1 %).</a:t>
            </a:r>
            <a:endParaRPr lang="en-US" sz="1800" dirty="0"/>
          </a:p>
        </p:txBody>
      </p:sp>
      <p:pic>
        <p:nvPicPr>
          <p:cNvPr id="7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86984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ochaba\Desktop\Slovaki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9452" y="588698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95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Súčasné trendy exportu a identifikácia potenciálnych nových možností v Japonsku – základná charakteristika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sk-SK" sz="1900" dirty="0" smtClean="0"/>
              <a:t>Japonsko je 3.najväčšia ekonomika sveta s 8,1 % podielom na svetovom hosp.</a:t>
            </a:r>
          </a:p>
          <a:p>
            <a:r>
              <a:rPr lang="sk-SK" sz="1900" dirty="0" smtClean="0"/>
              <a:t>Importy v roku 2014 dosiahli hodnotu celkovo viac ako 817 mld. USD, čo je pokles o 2,6 % oproti predošlému roku - následok rastu DPH od 1.4.2014</a:t>
            </a:r>
          </a:p>
          <a:p>
            <a:r>
              <a:rPr lang="sk-SK" sz="1900" dirty="0" smtClean="0"/>
              <a:t>Vyše 53 % všetkého importu tvoria dodávky surovín do priemyslu (pokles o 4,7%), pričom minerálne palivá tvorili 32,3 % všetkých importov</a:t>
            </a:r>
          </a:p>
          <a:p>
            <a:r>
              <a:rPr lang="sk-SK" sz="1900" dirty="0" smtClean="0"/>
              <a:t>Ďalšie významné importné položky: potraviny 7,8 % z toho mäso 1,6 %; chemikálie 8,0 % z toho organické chemikálie 1,8 % a lekárske produkty 2,6 %; oblečenie a doplnky 3,8 %; polovodiče 3,3 %; IC 2,1 %; telefóny 3,3 %; neželezné kovy 2,0 %; výrobky z kovov 1,4% a iné</a:t>
            </a:r>
          </a:p>
          <a:p>
            <a:r>
              <a:rPr lang="sk-SK" sz="1900" dirty="0" smtClean="0"/>
              <a:t>Nárast importu v roku 2014 zaznamenali priemyselné výrobky 3,3 %; strojárstvo 4,5%; elektrické zariadenia 2,9 % a prepravné zariadenia 1,0 %</a:t>
            </a:r>
          </a:p>
          <a:p>
            <a:r>
              <a:rPr lang="sk-SK" sz="1900" dirty="0" smtClean="0"/>
              <a:t>Pokles importu potravinárstvo -4,2 %; suroviny - 3,7 %; minerálne palivá     -7,1 %; chemikálie -2,1 % a kategória ostatné -3,4 %</a:t>
            </a:r>
          </a:p>
          <a:p>
            <a:r>
              <a:rPr lang="sk-SK" sz="1900" dirty="0" smtClean="0"/>
              <a:t>Komodity s najväčším nárastom v roku 2014: mäso a mäsové výrobky +5,6 %; výrobky so železa a ocele 13,7 %; spracované kovy 7,5 %; zariadenia na výrobu energie 7,7 %; polovodiče 8,5 %; </a:t>
            </a:r>
            <a:r>
              <a:rPr lang="sk-SK" sz="1900" dirty="0" err="1" smtClean="0"/>
              <a:t>Electrical</a:t>
            </a:r>
            <a:r>
              <a:rPr lang="sk-SK" sz="1900" dirty="0" smtClean="0"/>
              <a:t> </a:t>
            </a:r>
            <a:r>
              <a:rPr lang="sk-SK" sz="1900" dirty="0" err="1" smtClean="0"/>
              <a:t>Power</a:t>
            </a:r>
            <a:r>
              <a:rPr lang="sk-SK" sz="1900" dirty="0" smtClean="0"/>
              <a:t> </a:t>
            </a:r>
            <a:r>
              <a:rPr lang="sk-SK" sz="1900" dirty="0" err="1" smtClean="0"/>
              <a:t>Machinery</a:t>
            </a:r>
            <a:r>
              <a:rPr lang="sk-SK" sz="1900" dirty="0" smtClean="0"/>
              <a:t> 7,1 %; elektrické meracie prístroje 8,8 % a autosúčiastky 7,8 %</a:t>
            </a:r>
          </a:p>
          <a:p>
            <a:endParaRPr lang="en-US" sz="2000" dirty="0"/>
          </a:p>
        </p:txBody>
      </p:sp>
      <p:pic>
        <p:nvPicPr>
          <p:cNvPr id="4" name="Picture 3" descr="C:\Users\Pochaba\Desktop\Jap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27076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272" y="6127076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55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Súčasné trendy exportu a identifikácia potenciálnych nových možností v Japonsku pre slovenské spoločnosti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800" u="sng" dirty="0" smtClean="0"/>
              <a:t>Základná charakteristika podmienok pri vstupe na japonský trh: </a:t>
            </a:r>
          </a:p>
          <a:p>
            <a:r>
              <a:rPr lang="sk-SK" sz="1800" dirty="0" smtClean="0"/>
              <a:t>Japonský trh je veľmi atraktívny trh pre exportérov, zároveň nie je jednoduché sa na ňom uplatniť a byť úspešný</a:t>
            </a:r>
          </a:p>
          <a:p>
            <a:r>
              <a:rPr lang="sk-SK" sz="1800" dirty="0" smtClean="0"/>
              <a:t>Trh je extrémne saturovaný, na trhu sa môžu uplatniť iba inovatívne, módne, alebo excelentné produkty</a:t>
            </a:r>
          </a:p>
          <a:p>
            <a:r>
              <a:rPr lang="sk-SK" sz="1800" dirty="0" smtClean="0"/>
              <a:t>Trh je do vysokej miery chránený pred dovozom niektorých produktov (</a:t>
            </a:r>
            <a:r>
              <a:rPr lang="sk-SK" sz="1800" dirty="0" err="1" smtClean="0"/>
              <a:t>NTMs</a:t>
            </a:r>
            <a:r>
              <a:rPr lang="sk-SK" sz="1800" dirty="0" smtClean="0"/>
              <a:t>)</a:t>
            </a:r>
          </a:p>
          <a:p>
            <a:r>
              <a:rPr lang="sk-SK" sz="1800" dirty="0" smtClean="0"/>
              <a:t>Treba rátať s vysokými vstupnými nákladmi a s dlhším časom pri presadení sa</a:t>
            </a:r>
          </a:p>
          <a:p>
            <a:r>
              <a:rPr lang="sk-SK" sz="1800" dirty="0" smtClean="0"/>
              <a:t>Pri vstupe na trh treba byť veľmi dobre pripravený a odporúča sa nájsť si lokálneho </a:t>
            </a:r>
            <a:r>
              <a:rPr lang="sk-SK" sz="1800" dirty="0" smtClean="0"/>
              <a:t>partnera (</a:t>
            </a:r>
            <a:r>
              <a:rPr lang="sk-SK" sz="1800" dirty="0" err="1" smtClean="0"/>
              <a:t>joint</a:t>
            </a:r>
            <a:r>
              <a:rPr lang="sk-SK" sz="1800" dirty="0" smtClean="0"/>
              <a:t> </a:t>
            </a:r>
            <a:r>
              <a:rPr lang="sk-SK" sz="1800" dirty="0" err="1" smtClean="0"/>
              <a:t>venture</a:t>
            </a:r>
            <a:r>
              <a:rPr lang="sk-SK" sz="1800" dirty="0" smtClean="0"/>
              <a:t>, distribútor)</a:t>
            </a:r>
            <a:endParaRPr lang="sk-SK" sz="1400" dirty="0" smtClean="0"/>
          </a:p>
          <a:p>
            <a:pPr marL="0" indent="0">
              <a:buNone/>
            </a:pPr>
            <a:r>
              <a:rPr lang="sk-SK" sz="1800" dirty="0"/>
              <a:t> </a:t>
            </a:r>
            <a:r>
              <a:rPr lang="sk-SK" sz="1800" u="sng" dirty="0" smtClean="0"/>
              <a:t>Oblasti, v ktorých by mohli slovenskí exportéri byť úspešní pri exporte do Japonska:</a:t>
            </a:r>
            <a:endParaRPr lang="sk-SK" sz="1800" dirty="0" smtClean="0"/>
          </a:p>
          <a:p>
            <a:r>
              <a:rPr lang="sk-SK" sz="1800" dirty="0" smtClean="0"/>
              <a:t>Organické potraviny (trh je síce stále pomerne malý, alebo postupne rastie)</a:t>
            </a:r>
          </a:p>
          <a:p>
            <a:r>
              <a:rPr lang="sk-SK" sz="1800" dirty="0" smtClean="0"/>
              <a:t>Víno</a:t>
            </a:r>
          </a:p>
          <a:p>
            <a:r>
              <a:rPr lang="sk-SK" sz="1800" dirty="0" smtClean="0"/>
              <a:t>Zdravotníctvo, starostlivosť o starých a chorých ľudí (</a:t>
            </a:r>
            <a:r>
              <a:rPr lang="sk-SK" sz="1800" dirty="0" err="1" smtClean="0"/>
              <a:t>Healthcare</a:t>
            </a:r>
            <a:r>
              <a:rPr lang="sk-SK" sz="1800" dirty="0" smtClean="0"/>
              <a:t> &amp; </a:t>
            </a:r>
            <a:r>
              <a:rPr lang="sk-SK" sz="1800" dirty="0" err="1" smtClean="0"/>
              <a:t>Medical</a:t>
            </a:r>
            <a:r>
              <a:rPr lang="sk-SK" sz="1800" dirty="0" smtClean="0"/>
              <a:t>)</a:t>
            </a:r>
          </a:p>
          <a:p>
            <a:r>
              <a:rPr lang="sk-SK" sz="1800" dirty="0" err="1" smtClean="0"/>
              <a:t>Generiká</a:t>
            </a:r>
            <a:r>
              <a:rPr lang="sk-SK" sz="1800" dirty="0" smtClean="0"/>
              <a:t>, farmaceutické výrobky</a:t>
            </a:r>
            <a:endParaRPr lang="sk-SK" sz="1800" dirty="0" smtClean="0"/>
          </a:p>
          <a:p>
            <a:r>
              <a:rPr lang="sk-SK" sz="1800" dirty="0" smtClean="0"/>
              <a:t>Software a </a:t>
            </a:r>
            <a:r>
              <a:rPr lang="sk-SK" sz="1800" dirty="0" err="1" smtClean="0"/>
              <a:t>gaming</a:t>
            </a:r>
            <a:r>
              <a:rPr lang="sk-SK" sz="1800" dirty="0" smtClean="0"/>
              <a:t> (hry)</a:t>
            </a:r>
          </a:p>
        </p:txBody>
      </p:sp>
      <p:pic>
        <p:nvPicPr>
          <p:cNvPr id="4" name="Picture 3" descr="C:\Users\Pochaba\Desktop\Jap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904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77272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778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1800" dirty="0" smtClean="0"/>
              <a:t>Nové energetické technológie, zelené energie</a:t>
            </a:r>
          </a:p>
          <a:p>
            <a:r>
              <a:rPr lang="sk-SK" sz="1800" dirty="0" err="1" smtClean="0"/>
              <a:t>Startupy</a:t>
            </a:r>
            <a:endParaRPr lang="sk-SK" sz="1800" dirty="0" smtClean="0"/>
          </a:p>
          <a:p>
            <a:r>
              <a:rPr lang="sk-SK" sz="1800" dirty="0" smtClean="0"/>
              <a:t>Drevo </a:t>
            </a:r>
            <a:r>
              <a:rPr lang="sk-SK" sz="1800" dirty="0" smtClean="0"/>
              <a:t>(surovina, stavebníctvo) a </a:t>
            </a:r>
            <a:r>
              <a:rPr lang="sk-SK" sz="1800" dirty="0" smtClean="0"/>
              <a:t>výrobky z dreva, drevený nábytok, drevené hračky</a:t>
            </a:r>
          </a:p>
          <a:p>
            <a:r>
              <a:rPr lang="sk-SK" sz="1800" dirty="0" smtClean="0"/>
              <a:t>Odvetvia spojené s organizáciou OH Tokio 2020</a:t>
            </a:r>
          </a:p>
          <a:p>
            <a:r>
              <a:rPr lang="sk-SK" sz="1800" dirty="0" smtClean="0"/>
              <a:t>Technológie spojené s výstavbou </a:t>
            </a:r>
            <a:r>
              <a:rPr lang="sk-SK" sz="1800" dirty="0" err="1" smtClean="0"/>
              <a:t>Smartcities</a:t>
            </a:r>
            <a:endParaRPr lang="sk-SK" sz="1800" dirty="0" smtClean="0"/>
          </a:p>
          <a:p>
            <a:r>
              <a:rPr lang="sk-SK" sz="1800" dirty="0" smtClean="0"/>
              <a:t>Stavebníctvo – nové materiály, technológie</a:t>
            </a:r>
          </a:p>
          <a:p>
            <a:r>
              <a:rPr lang="sk-SK" sz="1800" dirty="0" smtClean="0"/>
              <a:t>ICT, </a:t>
            </a:r>
            <a:r>
              <a:rPr lang="sk-SK" sz="1800" dirty="0" err="1" smtClean="0"/>
              <a:t>smart</a:t>
            </a:r>
            <a:r>
              <a:rPr lang="sk-SK" sz="1800" dirty="0" smtClean="0"/>
              <a:t> technológie a pridružené sektory</a:t>
            </a:r>
          </a:p>
          <a:p>
            <a:r>
              <a:rPr lang="sk-SK" sz="1800" dirty="0" smtClean="0"/>
              <a:t>Luxusné tovary</a:t>
            </a:r>
          </a:p>
          <a:p>
            <a:r>
              <a:rPr lang="sk-SK" sz="1800" dirty="0" smtClean="0"/>
              <a:t>Móda a doplnky </a:t>
            </a:r>
          </a:p>
          <a:p>
            <a:r>
              <a:rPr lang="sk-SK" sz="1800" dirty="0"/>
              <a:t>I</a:t>
            </a:r>
            <a:r>
              <a:rPr lang="sk-SK" sz="1800" dirty="0" smtClean="0"/>
              <a:t>nteriérové doplnky</a:t>
            </a:r>
          </a:p>
          <a:p>
            <a:r>
              <a:rPr lang="sk-SK" sz="1800" dirty="0" smtClean="0"/>
              <a:t>Služby</a:t>
            </a:r>
          </a:p>
          <a:p>
            <a:r>
              <a:rPr lang="sk-SK" sz="1800" dirty="0" err="1" smtClean="0"/>
              <a:t>Nanotechnológie</a:t>
            </a:r>
            <a:endParaRPr lang="sk-SK" sz="1800" dirty="0" smtClean="0"/>
          </a:p>
          <a:p>
            <a:r>
              <a:rPr lang="sk-SK" sz="1800" dirty="0" smtClean="0"/>
              <a:t>Vo </a:t>
            </a:r>
            <a:r>
              <a:rPr lang="sk-SK" sz="1800" u="sng" dirty="0" smtClean="0"/>
              <a:t>verejnom obstarávaní </a:t>
            </a:r>
            <a:r>
              <a:rPr lang="sk-SK" sz="1800" dirty="0" smtClean="0"/>
              <a:t>majú MSP nízku šancu získať zákazky v Japonsku a  potenciál je predovšetkým v špecifických </a:t>
            </a:r>
            <a:r>
              <a:rPr lang="sk-SK" sz="1800" dirty="0" err="1" smtClean="0"/>
              <a:t>high-end</a:t>
            </a:r>
            <a:r>
              <a:rPr lang="sk-SK" sz="1800" dirty="0" smtClean="0"/>
              <a:t> sektoroch: letectvo, strojárstvo, vedecké a lekárske prístroje a zariadenia, služby, IT</a:t>
            </a:r>
            <a:endParaRPr lang="en-US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Súčasné trendy exportu a identifikácia potenciálnych nových možností v Japonsku pre slovenské spoločnosti</a:t>
            </a:r>
            <a:endParaRPr lang="en-US" sz="2800" dirty="0"/>
          </a:p>
        </p:txBody>
      </p:sp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392" y="5876864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Pochaba\Desktop\Japa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877272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72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sk-SK" sz="2800" dirty="0" smtClean="0"/>
              <a:t>Konkrétne opatrenia na zvýšenie exportu</a:t>
            </a:r>
            <a:endParaRPr lang="en-US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1800" u="sng" dirty="0" smtClean="0"/>
              <a:t>Opatrenia, na ktorých ZÚ Tokio aktuálne pracuje</a:t>
            </a:r>
            <a:r>
              <a:rPr lang="sk-SK" sz="1800" dirty="0" smtClean="0"/>
              <a:t>:</a:t>
            </a:r>
          </a:p>
          <a:p>
            <a:pPr>
              <a:buFontTx/>
              <a:buChar char="-"/>
            </a:pPr>
            <a:r>
              <a:rPr lang="sk-SK" sz="1800" dirty="0" smtClean="0"/>
              <a:t>Povolenie na dovoz organických potravín</a:t>
            </a:r>
          </a:p>
          <a:p>
            <a:pPr>
              <a:buFontTx/>
              <a:buChar char="-"/>
            </a:pPr>
            <a:r>
              <a:rPr lang="sk-SK" sz="1800" dirty="0" smtClean="0"/>
              <a:t>Povolenie na dovoz bravčového mäsa a výrobkov z neho</a:t>
            </a:r>
          </a:p>
          <a:p>
            <a:pPr>
              <a:buFontTx/>
              <a:buChar char="-"/>
            </a:pPr>
            <a:r>
              <a:rPr lang="sk-SK" sz="1800" dirty="0" smtClean="0"/>
              <a:t>Povolenie na dovoz kuracieho mäsa a výrobkov z neho – následne</a:t>
            </a:r>
          </a:p>
          <a:p>
            <a:pPr>
              <a:buFontTx/>
              <a:buChar char="-"/>
            </a:pPr>
            <a:r>
              <a:rPr lang="sk-SK" sz="1800" dirty="0" smtClean="0"/>
              <a:t>Vytvárať exportné podmienky v oblasti potravinárstva</a:t>
            </a:r>
          </a:p>
          <a:p>
            <a:pPr>
              <a:buFontTx/>
              <a:buChar char="-"/>
            </a:pPr>
            <a:r>
              <a:rPr lang="sk-SK" sz="1800" dirty="0" smtClean="0"/>
              <a:t>Zapojenie do RIT Programu SARIO – podpora </a:t>
            </a:r>
            <a:r>
              <a:rPr lang="sk-SK" sz="1800" dirty="0" err="1" smtClean="0"/>
              <a:t>match-makingu</a:t>
            </a:r>
            <a:r>
              <a:rPr lang="sk-SK" sz="1800" dirty="0" smtClean="0"/>
              <a:t> pre MSP v oblasti </a:t>
            </a:r>
            <a:r>
              <a:rPr lang="sk-SK" sz="1800" dirty="0" err="1" smtClean="0"/>
              <a:t>automotive</a:t>
            </a:r>
            <a:r>
              <a:rPr lang="sk-SK" sz="1800" dirty="0" smtClean="0"/>
              <a:t> (štádium prípravy podania prihlášky)</a:t>
            </a:r>
          </a:p>
          <a:p>
            <a:endParaRPr lang="sk-SK" sz="1800" dirty="0"/>
          </a:p>
          <a:p>
            <a:endParaRPr lang="sk-SK" sz="1800" dirty="0" smtClean="0"/>
          </a:p>
          <a:p>
            <a:r>
              <a:rPr lang="sk-SK" sz="1800" u="sng" dirty="0" smtClean="0"/>
              <a:t>Opatrenia v štádiu prípravy</a:t>
            </a:r>
          </a:p>
          <a:p>
            <a:pPr>
              <a:buFontTx/>
              <a:buChar char="-"/>
            </a:pPr>
            <a:r>
              <a:rPr lang="sk-SK" sz="1800" dirty="0" smtClean="0"/>
              <a:t>Platforma pre spoločné predstavenie </a:t>
            </a:r>
            <a:r>
              <a:rPr lang="sk-SK" sz="1800" dirty="0" err="1" smtClean="0"/>
              <a:t>start</a:t>
            </a:r>
            <a:r>
              <a:rPr lang="sk-SK" sz="1800" dirty="0" err="1"/>
              <a:t>-</a:t>
            </a:r>
            <a:r>
              <a:rPr lang="sk-SK" sz="1800" dirty="0" err="1" smtClean="0"/>
              <a:t>upov</a:t>
            </a:r>
            <a:r>
              <a:rPr lang="sk-SK" sz="1800" dirty="0" smtClean="0"/>
              <a:t> </a:t>
            </a:r>
          </a:p>
          <a:p>
            <a:pPr>
              <a:buFontTx/>
              <a:buChar char="-"/>
            </a:pPr>
            <a:r>
              <a:rPr lang="sk-SK" sz="1800" dirty="0" smtClean="0"/>
              <a:t>Príprava M&amp;A semináru za účasti SARIO 10/2015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 descr="C:\Users\Pochaba\Desktop\Jap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380" y="5949280"/>
            <a:ext cx="734568" cy="734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ochaba\Desktop\Slovaki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952" y="5958992"/>
            <a:ext cx="715144" cy="71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163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27929</TotalTime>
  <Words>1658</Words>
  <Application>Microsoft Office PowerPoint</Application>
  <PresentationFormat>Prezentácia na obrazovke (4:3)</PresentationFormat>
  <Paragraphs>214</Paragraphs>
  <Slides>21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Motív Office</vt:lpstr>
      <vt:lpstr>Proexportná akadémia SARIO 01.07.2015</vt:lpstr>
      <vt:lpstr>Základné údaje o Japonsku</vt:lpstr>
      <vt:lpstr>Hlavné hospodárske regióny </vt:lpstr>
      <vt:lpstr>Môžu slovenské SMEs uspieť v Japonsku?</vt:lpstr>
      <vt:lpstr>Analýza vývoja exportu SR do Japonska</vt:lpstr>
      <vt:lpstr>Súčasné trendy exportu a identifikácia potenciálnych nových možností v Japonsku – základná charakteristika</vt:lpstr>
      <vt:lpstr>Súčasné trendy exportu a identifikácia potenciálnych nových možností v Japonsku pre slovenské spoločnosti</vt:lpstr>
      <vt:lpstr>Súčasné trendy exportu a identifikácia potenciálnych nových možností v Japonsku pre slovenské spoločnosti</vt:lpstr>
      <vt:lpstr>Konkrétne opatrenia na zvýšenie exportu</vt:lpstr>
      <vt:lpstr>Návrh podporných aktivít na zvýšenie exportu </vt:lpstr>
      <vt:lpstr>Štruktúrne prekážky pri podnikaní v Japonsku</vt:lpstr>
      <vt:lpstr>Programy podpory zahraničného obchodu, technickej a finančnej pomoci</vt:lpstr>
      <vt:lpstr>Import do Japonska</vt:lpstr>
      <vt:lpstr>Importné obmedzenia</vt:lpstr>
      <vt:lpstr>Rokovanie s japonským partnerom</vt:lpstr>
      <vt:lpstr>Rokovanie s japonským partnerom</vt:lpstr>
      <vt:lpstr>Špecifiká podnikania v Japonsku</vt:lpstr>
      <vt:lpstr>Počas rokovania</vt:lpstr>
      <vt:lpstr>Vizitky</vt:lpstr>
      <vt:lpstr>Zhrnutie</vt:lpstr>
      <vt:lpstr>Prezentácia programu PowerPoint</vt:lpstr>
    </vt:vector>
  </TitlesOfParts>
  <Company>MZV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Exportné fórum slovenskej ekonomickej diplomacie 29.6.2015</dc:title>
  <dc:creator>Windows User</dc:creator>
  <cp:lastModifiedBy>Windows User</cp:lastModifiedBy>
  <cp:revision>84</cp:revision>
  <cp:lastPrinted>2015-06-15T06:32:34Z</cp:lastPrinted>
  <dcterms:created xsi:type="dcterms:W3CDTF">2015-06-01T02:54:36Z</dcterms:created>
  <dcterms:modified xsi:type="dcterms:W3CDTF">2015-06-23T08:45:59Z</dcterms:modified>
</cp:coreProperties>
</file>