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17" r:id="rId2"/>
    <p:sldId id="427" r:id="rId3"/>
    <p:sldId id="393" r:id="rId4"/>
    <p:sldId id="386" r:id="rId5"/>
    <p:sldId id="394" r:id="rId6"/>
    <p:sldId id="426" r:id="rId7"/>
    <p:sldId id="422" r:id="rId8"/>
    <p:sldId id="395" r:id="rId9"/>
    <p:sldId id="362" r:id="rId10"/>
    <p:sldId id="364" r:id="rId11"/>
    <p:sldId id="366" r:id="rId12"/>
    <p:sldId id="399" r:id="rId13"/>
    <p:sldId id="418" r:id="rId14"/>
    <p:sldId id="411" r:id="rId15"/>
    <p:sldId id="413" r:id="rId16"/>
    <p:sldId id="396" r:id="rId17"/>
    <p:sldId id="408" r:id="rId18"/>
    <p:sldId id="409" r:id="rId19"/>
    <p:sldId id="387" r:id="rId20"/>
    <p:sldId id="388" r:id="rId21"/>
    <p:sldId id="424" r:id="rId22"/>
    <p:sldId id="331" r:id="rId23"/>
  </p:sldIdLst>
  <p:sldSz cx="9144000" cy="6858000" type="screen4x3"/>
  <p:notesSz cx="6797675" cy="9926638"/>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94783" autoAdjust="0"/>
  </p:normalViewPr>
  <p:slideViewPr>
    <p:cSldViewPr>
      <p:cViewPr>
        <p:scale>
          <a:sx n="100" d="100"/>
          <a:sy n="100" d="100"/>
        </p:scale>
        <p:origin x="-2814"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risnik\AppData\Local\Microsoft\Windows\Temporary%20Internet%20Files\Content.Outlook\7Y7UGWYA\FDI%201993%20-%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orisnik\AppData\Local\Microsoft\Windows\Temporary%20Internet%20Files\Content.Outlook\7Y7UGWYA\FDI%201993%20-%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8"/>
          <c:dPt>
            <c:idx val="0"/>
            <c:bubble3D val="0"/>
            <c:spPr>
              <a:solidFill>
                <a:srgbClr val="C00000"/>
              </a:solidFill>
            </c:spPr>
          </c:dPt>
          <c:dPt>
            <c:idx val="1"/>
            <c:bubble3D val="0"/>
            <c:spPr>
              <a:solidFill>
                <a:schemeClr val="tx1">
                  <a:lumMod val="50000"/>
                  <a:lumOff val="50000"/>
                </a:schemeClr>
              </a:solidFill>
            </c:spPr>
          </c:dPt>
          <c:dPt>
            <c:idx val="2"/>
            <c:bubble3D val="0"/>
            <c:spPr>
              <a:solidFill>
                <a:srgbClr val="C00000"/>
              </a:solidFill>
            </c:spPr>
          </c:dPt>
          <c:dPt>
            <c:idx val="3"/>
            <c:bubble3D val="0"/>
            <c:spPr>
              <a:solidFill>
                <a:schemeClr val="tx1">
                  <a:lumMod val="50000"/>
                  <a:lumOff val="50000"/>
                </a:schemeClr>
              </a:solidFill>
            </c:spPr>
          </c:dPt>
          <c:dPt>
            <c:idx val="4"/>
            <c:bubble3D val="0"/>
            <c:spPr>
              <a:solidFill>
                <a:srgbClr val="C00000"/>
              </a:solidFill>
            </c:spPr>
          </c:dPt>
          <c:dPt>
            <c:idx val="5"/>
            <c:bubble3D val="0"/>
            <c:spPr>
              <a:solidFill>
                <a:schemeClr val="tx1">
                  <a:lumMod val="65000"/>
                  <a:lumOff val="35000"/>
                </a:schemeClr>
              </a:solidFill>
            </c:spPr>
          </c:dPt>
          <c:dPt>
            <c:idx val="6"/>
            <c:bubble3D val="0"/>
            <c:spPr>
              <a:solidFill>
                <a:srgbClr val="C00000"/>
              </a:solidFill>
            </c:spPr>
          </c:dPt>
          <c:dPt>
            <c:idx val="7"/>
            <c:bubble3D val="0"/>
            <c:spPr>
              <a:solidFill>
                <a:schemeClr val="tx1">
                  <a:lumMod val="65000"/>
                  <a:lumOff val="35000"/>
                </a:schemeClr>
              </a:solidFill>
            </c:spPr>
          </c:dPt>
          <c:dPt>
            <c:idx val="8"/>
            <c:bubble3D val="0"/>
            <c:spPr>
              <a:solidFill>
                <a:srgbClr val="C00000"/>
              </a:solidFill>
            </c:spPr>
          </c:dPt>
          <c:dPt>
            <c:idx val="9"/>
            <c:bubble3D val="0"/>
            <c:spPr>
              <a:solidFill>
                <a:schemeClr val="bg1">
                  <a:lumMod val="75000"/>
                </a:schemeClr>
              </a:solidFill>
            </c:spPr>
          </c:dPt>
          <c:dLbls>
            <c:dLbl>
              <c:idx val="0"/>
              <c:layout>
                <c:manualLayout>
                  <c:x val="-0.11204115066123936"/>
                  <c:y val="-0.10804288941440368"/>
                </c:manualLayout>
              </c:layout>
              <c:tx>
                <c:rich>
                  <a:bodyPr/>
                  <a:lstStyle/>
                  <a:p>
                    <a:r>
                      <a:rPr lang="sk-SK" sz="900" noProof="0" smtClean="0"/>
                      <a:t>Finančné sprostredkovanie</a:t>
                    </a:r>
                    <a:r>
                      <a:rPr lang="sk-SK" sz="1000" noProof="0" smtClean="0"/>
                      <a:t>; 29,1%</a:t>
                    </a:r>
                    <a:endParaRPr lang="sk-SK" sz="1000" noProof="0"/>
                  </a:p>
                </c:rich>
              </c:tx>
              <c:showLegendKey val="0"/>
              <c:showVal val="1"/>
              <c:showCatName val="1"/>
              <c:showSerName val="0"/>
              <c:showPercent val="0"/>
              <c:showBubbleSize val="0"/>
            </c:dLbl>
            <c:dLbl>
              <c:idx val="1"/>
              <c:layout>
                <c:manualLayout>
                  <c:x val="2.9920422785267881E-2"/>
                  <c:y val="-6.4572291149009933E-2"/>
                </c:manualLayout>
              </c:layout>
              <c:tx>
                <c:rich>
                  <a:bodyPr/>
                  <a:lstStyle/>
                  <a:p>
                    <a:r>
                      <a:rPr lang="sk-SK" sz="1000" noProof="0" smtClean="0"/>
                      <a:t> Veľkoobchod; 9%</a:t>
                    </a:r>
                    <a:endParaRPr lang="sk-SK" sz="1000" noProof="0"/>
                  </a:p>
                </c:rich>
              </c:tx>
              <c:showLegendKey val="0"/>
              <c:showVal val="1"/>
              <c:showCatName val="1"/>
              <c:showSerName val="0"/>
              <c:showPercent val="0"/>
              <c:showBubbleSize val="0"/>
            </c:dLbl>
            <c:dLbl>
              <c:idx val="2"/>
              <c:layout/>
              <c:tx>
                <c:rich>
                  <a:bodyPr/>
                  <a:lstStyle/>
                  <a:p>
                    <a:r>
                      <a:rPr lang="sk-SK" sz="1000" noProof="0" smtClean="0"/>
                      <a:t>Podnikanie v oblasti nehnuteľností; 7,34</a:t>
                    </a:r>
                    <a:r>
                      <a:rPr lang="sk-SK" sz="1000" baseline="0" noProof="0" smtClean="0"/>
                      <a:t> %</a:t>
                    </a:r>
                    <a:endParaRPr lang="sk-SK" sz="1000" noProof="0"/>
                  </a:p>
                </c:rich>
              </c:tx>
              <c:showLegendKey val="0"/>
              <c:showVal val="1"/>
              <c:showCatName val="1"/>
              <c:showSerName val="0"/>
              <c:showPercent val="0"/>
              <c:showBubbleSize val="0"/>
            </c:dLbl>
            <c:dLbl>
              <c:idx val="3"/>
              <c:layout>
                <c:manualLayout>
                  <c:x val="0.17252168059758091"/>
                  <c:y val="6.7766856910252632E-3"/>
                </c:manualLayout>
              </c:layout>
              <c:tx>
                <c:rich>
                  <a:bodyPr/>
                  <a:lstStyle/>
                  <a:p>
                    <a:r>
                      <a:rPr lang="sk-SK" sz="900" noProof="0" smtClean="0"/>
                      <a:t>Telekomunikácie; 6,1%</a:t>
                    </a:r>
                    <a:endParaRPr lang="sk-SK" sz="900" noProof="0"/>
                  </a:p>
                </c:rich>
              </c:tx>
              <c:showLegendKey val="0"/>
              <c:showVal val="1"/>
              <c:showCatName val="1"/>
              <c:showSerName val="0"/>
              <c:showPercent val="0"/>
              <c:showBubbleSize val="0"/>
            </c:dLbl>
            <c:dLbl>
              <c:idx val="4"/>
              <c:layout/>
              <c:tx>
                <c:rich>
                  <a:bodyPr/>
                  <a:lstStyle/>
                  <a:p>
                    <a:r>
                      <a:rPr lang="sk-SK" sz="1000" noProof="0" smtClean="0"/>
                      <a:t>Výroba</a:t>
                    </a:r>
                    <a:r>
                      <a:rPr lang="sk-SK" sz="1000" baseline="0" noProof="0" smtClean="0"/>
                      <a:t> koksu a  ropných</a:t>
                    </a:r>
                    <a:r>
                      <a:rPr lang="sk-SK" sz="1000" noProof="0" smtClean="0"/>
                      <a:t> derivátov</a:t>
                    </a:r>
                    <a:r>
                      <a:rPr lang="sk-SK" sz="1000" b="1" noProof="0" smtClean="0"/>
                      <a:t>; 5,4%</a:t>
                    </a:r>
                    <a:endParaRPr lang="sk-SK" sz="1000" b="1" noProof="0"/>
                  </a:p>
                </c:rich>
              </c:tx>
              <c:showLegendKey val="0"/>
              <c:showVal val="1"/>
              <c:showCatName val="1"/>
              <c:showSerName val="0"/>
              <c:showPercent val="0"/>
              <c:showBubbleSize val="0"/>
            </c:dLbl>
            <c:dLbl>
              <c:idx val="5"/>
              <c:layout>
                <c:manualLayout>
                  <c:x val="1.4205107153819106E-4"/>
                  <c:y val="0.11027073380735472"/>
                </c:manualLayout>
              </c:layout>
              <c:tx>
                <c:rich>
                  <a:bodyPr/>
                  <a:lstStyle/>
                  <a:p>
                    <a:r>
                      <a:rPr lang="sk-SK" sz="1000" noProof="0" smtClean="0"/>
                      <a:t>Výroba chemikálii</a:t>
                    </a:r>
                    <a:r>
                      <a:rPr lang="sk-SK" sz="1000" baseline="0" noProof="0" smtClean="0"/>
                      <a:t> a chemických výrobkov</a:t>
                    </a:r>
                    <a:r>
                      <a:rPr lang="sk-SK" sz="1000" noProof="0" smtClean="0"/>
                      <a:t>; </a:t>
                    </a:r>
                    <a:r>
                      <a:rPr lang="sk-SK" sz="1000" b="1" noProof="0" smtClean="0"/>
                      <a:t>5%</a:t>
                    </a:r>
                    <a:endParaRPr lang="sk-SK" sz="1000" b="1" noProof="0"/>
                  </a:p>
                </c:rich>
              </c:tx>
              <c:showLegendKey val="0"/>
              <c:showVal val="1"/>
              <c:showCatName val="1"/>
              <c:showSerName val="0"/>
              <c:showPercent val="0"/>
              <c:showBubbleSize val="0"/>
            </c:dLbl>
            <c:dLbl>
              <c:idx val="6"/>
              <c:layout>
                <c:manualLayout>
                  <c:x val="1.4612377928720191E-3"/>
                  <c:y val="-6.7409176758137984E-2"/>
                </c:manualLayout>
              </c:layout>
              <c:tx>
                <c:rich>
                  <a:bodyPr/>
                  <a:lstStyle/>
                  <a:p>
                    <a:r>
                      <a:rPr lang="sk-SK" sz="1000" noProof="0" smtClean="0"/>
                      <a:t>Ostatné podniakteľské činnosti 1,8%</a:t>
                    </a:r>
                    <a:endParaRPr lang="sk-SK" sz="1000" noProof="0"/>
                  </a:p>
                </c:rich>
              </c:tx>
              <c:showLegendKey val="0"/>
              <c:showVal val="1"/>
              <c:showCatName val="1"/>
              <c:showSerName val="0"/>
              <c:showPercent val="0"/>
              <c:showBubbleSize val="0"/>
            </c:dLbl>
            <c:dLbl>
              <c:idx val="7"/>
              <c:layout/>
              <c:tx>
                <c:rich>
                  <a:bodyPr/>
                  <a:lstStyle/>
                  <a:p>
                    <a:r>
                      <a:rPr lang="sk-SK" sz="1000" noProof="0" smtClean="0"/>
                      <a:t>Maloobchod; 4,9%</a:t>
                    </a:r>
                    <a:endParaRPr lang="sk-SK" sz="1000" noProof="0"/>
                  </a:p>
                </c:rich>
              </c:tx>
              <c:showLegendKey val="0"/>
              <c:showVal val="1"/>
              <c:showCatName val="1"/>
              <c:showSerName val="0"/>
              <c:showPercent val="0"/>
              <c:showBubbleSize val="0"/>
            </c:dLbl>
            <c:dLbl>
              <c:idx val="8"/>
              <c:layout>
                <c:manualLayout>
                  <c:x val="3.6553400384706856E-2"/>
                  <c:y val="-0.20135601557000993"/>
                </c:manualLayout>
              </c:layout>
              <c:tx>
                <c:rich>
                  <a:bodyPr/>
                  <a:lstStyle/>
                  <a:p>
                    <a:r>
                      <a:rPr lang="sk-SK" sz="1000" noProof="0" smtClean="0"/>
                      <a:t>Ostatné nekovové minerálne výrobky; 2,8%</a:t>
                    </a:r>
                    <a:endParaRPr lang="sk-SK" sz="1000" noProof="0"/>
                  </a:p>
                </c:rich>
              </c:tx>
              <c:showLegendKey val="0"/>
              <c:showVal val="1"/>
              <c:showCatName val="1"/>
              <c:showSerName val="0"/>
              <c:showPercent val="0"/>
              <c:showBubbleSize val="0"/>
            </c:dLbl>
            <c:dLbl>
              <c:idx val="9"/>
              <c:layout>
                <c:manualLayout>
                  <c:x val="0.17455821902141591"/>
                  <c:y val="-8.8503973066258443E-2"/>
                </c:manualLayout>
              </c:layout>
              <c:tx>
                <c:rich>
                  <a:bodyPr/>
                  <a:lstStyle/>
                  <a:p>
                    <a:r>
                      <a:rPr lang="sk-SK" sz="1000" noProof="0" smtClean="0"/>
                      <a:t>Ostatné 28,56%</a:t>
                    </a:r>
                    <a:endParaRPr lang="sk-SK" sz="1000" noProof="0"/>
                  </a:p>
                </c:rich>
              </c:tx>
              <c:showLegendKey val="0"/>
              <c:showVal val="1"/>
              <c:showCatName val="1"/>
              <c:showSerName val="0"/>
              <c:showPercent val="0"/>
              <c:showBubbleSize val="0"/>
            </c:dLbl>
            <c:txPr>
              <a:bodyPr/>
              <a:lstStyle/>
              <a:p>
                <a:pPr>
                  <a:defRPr lang="sk-SK" sz="800" noProof="0">
                    <a:solidFill>
                      <a:schemeClr val="bg1">
                        <a:lumMod val="25000"/>
                      </a:schemeClr>
                    </a:solidFill>
                  </a:defRPr>
                </a:pPr>
                <a:endParaRPr lang="sk-SK"/>
              </a:p>
            </c:txPr>
            <c:showLegendKey val="0"/>
            <c:showVal val="1"/>
            <c:showCatName val="1"/>
            <c:showSerName val="0"/>
            <c:showPercent val="0"/>
            <c:showBubbleSize val="0"/>
            <c:showLeaderLines val="1"/>
          </c:dLbls>
          <c:cat>
            <c:strRef>
              <c:f>hrv!$O$4:$O$13</c:f>
              <c:strCache>
                <c:ptCount val="10"/>
                <c:pt idx="0">
                  <c:v>Financijsko posredovanje</c:v>
                </c:pt>
                <c:pt idx="1">
                  <c:v>Trgovina na veliko</c:v>
                </c:pt>
                <c:pt idx="2">
                  <c:v>Poslovanje nekretninama</c:v>
                </c:pt>
                <c:pt idx="3">
                  <c:v>Telekomunikacije</c:v>
                </c:pt>
                <c:pt idx="4">
                  <c:v>Proizvodnja koksa i naftnih derivata</c:v>
                </c:pt>
                <c:pt idx="5">
                  <c:v>Proizvodnja kemikalija i kemijskih proizvoda</c:v>
                </c:pt>
                <c:pt idx="6">
                  <c:v>Ostale poslovne djelatnosti</c:v>
                </c:pt>
                <c:pt idx="7">
                  <c:v>Trgovina na malo</c:v>
                </c:pt>
                <c:pt idx="8">
                  <c:v>Ostali nemetalni mineralni proizvodi</c:v>
                </c:pt>
                <c:pt idx="9">
                  <c:v>Ostalo</c:v>
                </c:pt>
              </c:strCache>
            </c:strRef>
          </c:cat>
          <c:val>
            <c:numRef>
              <c:f>hrv!$P$4:$P$13</c:f>
              <c:numCache>
                <c:formatCode>0.0%</c:formatCode>
                <c:ptCount val="10"/>
                <c:pt idx="0">
                  <c:v>0.32800000000000357</c:v>
                </c:pt>
                <c:pt idx="1">
                  <c:v>9.9000000000000268E-2</c:v>
                </c:pt>
                <c:pt idx="2">
                  <c:v>6.9000000000000686E-2</c:v>
                </c:pt>
                <c:pt idx="3">
                  <c:v>6.3000000000000014E-2</c:v>
                </c:pt>
                <c:pt idx="4">
                  <c:v>5.9000000000000656E-2</c:v>
                </c:pt>
                <c:pt idx="5">
                  <c:v>5.1000000000000004E-2</c:v>
                </c:pt>
                <c:pt idx="6">
                  <c:v>4.9000000000000599E-2</c:v>
                </c:pt>
                <c:pt idx="7">
                  <c:v>4.8000000000000084E-2</c:v>
                </c:pt>
                <c:pt idx="8">
                  <c:v>3.1000000000000319E-2</c:v>
                </c:pt>
                <c:pt idx="9">
                  <c:v>0.20300000000000001</c:v>
                </c:pt>
              </c:numCache>
            </c:numRef>
          </c:val>
        </c:ser>
        <c:dLbls>
          <c:showLegendKey val="0"/>
          <c:showVal val="1"/>
          <c:showCatName val="1"/>
          <c:showSerName val="0"/>
          <c:showPercent val="0"/>
          <c:showBubbleSize val="0"/>
          <c:showLeaderLines val="1"/>
        </c:dLbls>
      </c:pie3DChart>
    </c:plotArea>
    <c:plotVisOnly val="1"/>
    <c:dispBlanksAs val="gap"/>
    <c:showDLblsOverMax val="0"/>
  </c:chart>
  <c:spPr>
    <a:solidFill>
      <a:srgbClr val="4F81BD">
        <a:alpha val="0"/>
      </a:srgbClr>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12"/>
          <c:dPt>
            <c:idx val="0"/>
            <c:bubble3D val="0"/>
            <c:spPr>
              <a:solidFill>
                <a:srgbClr val="C00000"/>
              </a:solidFill>
            </c:spPr>
          </c:dPt>
          <c:dPt>
            <c:idx val="1"/>
            <c:bubble3D val="0"/>
            <c:spPr>
              <a:solidFill>
                <a:schemeClr val="bg1">
                  <a:lumMod val="75000"/>
                </a:schemeClr>
              </a:solidFill>
            </c:spPr>
          </c:dPt>
          <c:dPt>
            <c:idx val="2"/>
            <c:bubble3D val="0"/>
            <c:spPr>
              <a:solidFill>
                <a:srgbClr val="C00000"/>
              </a:solidFill>
            </c:spPr>
          </c:dPt>
          <c:dPt>
            <c:idx val="3"/>
            <c:bubble3D val="0"/>
            <c:spPr>
              <a:solidFill>
                <a:schemeClr val="bg1">
                  <a:lumMod val="50000"/>
                </a:schemeClr>
              </a:solidFill>
            </c:spPr>
          </c:dPt>
          <c:dPt>
            <c:idx val="4"/>
            <c:bubble3D val="0"/>
            <c:spPr>
              <a:solidFill>
                <a:srgbClr val="C00000"/>
              </a:solidFill>
            </c:spPr>
          </c:dPt>
          <c:dPt>
            <c:idx val="5"/>
            <c:bubble3D val="0"/>
            <c:spPr>
              <a:solidFill>
                <a:schemeClr val="tx1">
                  <a:lumMod val="65000"/>
                  <a:lumOff val="35000"/>
                </a:schemeClr>
              </a:solidFill>
            </c:spPr>
          </c:dPt>
          <c:dPt>
            <c:idx val="6"/>
            <c:bubble3D val="0"/>
            <c:spPr>
              <a:solidFill>
                <a:srgbClr val="C00000"/>
              </a:solidFill>
            </c:spPr>
          </c:dPt>
          <c:dPt>
            <c:idx val="7"/>
            <c:bubble3D val="0"/>
            <c:spPr>
              <a:solidFill>
                <a:schemeClr val="tx1">
                  <a:lumMod val="65000"/>
                  <a:lumOff val="35000"/>
                </a:schemeClr>
              </a:solidFill>
            </c:spPr>
          </c:dPt>
          <c:dPt>
            <c:idx val="8"/>
            <c:bubble3D val="0"/>
            <c:spPr>
              <a:solidFill>
                <a:schemeClr val="bg1">
                  <a:lumMod val="65000"/>
                </a:schemeClr>
              </a:solidFill>
            </c:spPr>
          </c:dPt>
          <c:dLbls>
            <c:dLbl>
              <c:idx val="0"/>
              <c:layout>
                <c:manualLayout>
                  <c:x val="-2.0137782964746671E-2"/>
                  <c:y val="-6.0629768217748292E-2"/>
                </c:manualLayout>
              </c:layout>
              <c:tx>
                <c:rich>
                  <a:bodyPr/>
                  <a:lstStyle/>
                  <a:p>
                    <a:r>
                      <a:rPr lang="sk-SK" sz="1000" noProof="0" smtClean="0"/>
                      <a:t>Rakúsko; 24,8%</a:t>
                    </a:r>
                    <a:endParaRPr lang="sk-SK" sz="1000" noProof="0"/>
                  </a:p>
                </c:rich>
              </c:tx>
              <c:showLegendKey val="0"/>
              <c:showVal val="1"/>
              <c:showCatName val="1"/>
              <c:showSerName val="0"/>
              <c:showPercent val="0"/>
              <c:showBubbleSize val="0"/>
            </c:dLbl>
            <c:dLbl>
              <c:idx val="1"/>
              <c:layout>
                <c:manualLayout>
                  <c:x val="-3.9673251791230001E-3"/>
                  <c:y val="9.3676092544989292E-2"/>
                </c:manualLayout>
              </c:layout>
              <c:tx>
                <c:rich>
                  <a:bodyPr/>
                  <a:lstStyle/>
                  <a:p>
                    <a:r>
                      <a:rPr lang="sk-SK" sz="1000" noProof="0" smtClean="0"/>
                      <a:t>Holandsko; 21,4</a:t>
                    </a:r>
                    <a:r>
                      <a:rPr lang="sk-SK" noProof="0" smtClean="0"/>
                      <a:t>%</a:t>
                    </a:r>
                    <a:endParaRPr lang="sk-SK" noProof="0"/>
                  </a:p>
                </c:rich>
              </c:tx>
              <c:showLegendKey val="0"/>
              <c:showVal val="1"/>
              <c:showCatName val="1"/>
              <c:showSerName val="0"/>
              <c:showPercent val="0"/>
              <c:showBubbleSize val="0"/>
            </c:dLbl>
            <c:dLbl>
              <c:idx val="2"/>
              <c:layout>
                <c:manualLayout>
                  <c:x val="-9.3442555140269765E-2"/>
                  <c:y val="1.3209369237008812E-2"/>
                </c:manualLayout>
              </c:layout>
              <c:tx>
                <c:rich>
                  <a:bodyPr/>
                  <a:lstStyle/>
                  <a:p>
                    <a:r>
                      <a:rPr lang="sk-SK" sz="1000" noProof="0" smtClean="0"/>
                      <a:t>Nemecko; 8,23%</a:t>
                    </a:r>
                    <a:endParaRPr lang="sk-SK" sz="1000" noProof="0"/>
                  </a:p>
                </c:rich>
              </c:tx>
              <c:showLegendKey val="0"/>
              <c:showVal val="1"/>
              <c:showCatName val="1"/>
              <c:showSerName val="0"/>
              <c:showPercent val="0"/>
              <c:showBubbleSize val="0"/>
            </c:dLbl>
            <c:dLbl>
              <c:idx val="3"/>
              <c:layout>
                <c:manualLayout>
                  <c:x val="3.7958763597327076E-2"/>
                  <c:y val="1.2657499445222421E-2"/>
                </c:manualLayout>
              </c:layout>
              <c:tx>
                <c:rich>
                  <a:bodyPr/>
                  <a:lstStyle/>
                  <a:p>
                    <a:pPr>
                      <a:defRPr lang="sk-SK" sz="800" noProof="0">
                        <a:solidFill>
                          <a:schemeClr val="bg1">
                            <a:lumMod val="25000"/>
                          </a:schemeClr>
                        </a:solidFill>
                        <a:latin typeface="Franklin Gothic Book" pitchFamily="34" charset="0"/>
                      </a:defRPr>
                    </a:pPr>
                    <a:r>
                      <a:rPr lang="sk-SK" sz="1000" noProof="0" smtClean="0">
                        <a:latin typeface="Calibri" pitchFamily="34" charset="0"/>
                      </a:rPr>
                      <a:t>Maďarsko; 8%</a:t>
                    </a:r>
                    <a:endParaRPr lang="sk-SK" sz="1000" noProof="0">
                      <a:latin typeface="Calibri" pitchFamily="34" charset="0"/>
                    </a:endParaRPr>
                  </a:p>
                </c:rich>
              </c:tx>
              <c:spPr/>
              <c:showLegendKey val="0"/>
              <c:showVal val="1"/>
              <c:showCatName val="1"/>
              <c:showSerName val="0"/>
              <c:showPercent val="0"/>
              <c:showBubbleSize val="0"/>
            </c:dLbl>
            <c:dLbl>
              <c:idx val="4"/>
              <c:layout/>
              <c:tx>
                <c:rich>
                  <a:bodyPr/>
                  <a:lstStyle/>
                  <a:p>
                    <a:r>
                      <a:rPr lang="sk-SK" sz="1000" noProof="0" smtClean="0"/>
                      <a:t>Luxembursko; 5,9%</a:t>
                    </a:r>
                    <a:endParaRPr lang="sk-SK" sz="1000" noProof="0"/>
                  </a:p>
                </c:rich>
              </c:tx>
              <c:showLegendKey val="0"/>
              <c:showVal val="1"/>
              <c:showCatName val="1"/>
              <c:showSerName val="0"/>
              <c:showPercent val="0"/>
              <c:showBubbleSize val="0"/>
            </c:dLbl>
            <c:dLbl>
              <c:idx val="5"/>
              <c:layout>
                <c:manualLayout>
                  <c:x val="2.0415266336587532E-3"/>
                  <c:y val="-9.7339027994251301E-2"/>
                </c:manualLayout>
              </c:layout>
              <c:tx>
                <c:rich>
                  <a:bodyPr/>
                  <a:lstStyle/>
                  <a:p>
                    <a:r>
                      <a:rPr lang="sk-SK" sz="1000" noProof="0" smtClean="0">
                        <a:solidFill>
                          <a:schemeClr val="bg1">
                            <a:lumMod val="25000"/>
                          </a:schemeClr>
                        </a:solidFill>
                      </a:rPr>
                      <a:t>F</a:t>
                    </a:r>
                    <a:r>
                      <a:rPr lang="sk-SK" sz="1000" noProof="0" smtClean="0"/>
                      <a:t>rancúzsko;</a:t>
                    </a:r>
                    <a:endParaRPr lang="sk-SK" sz="1000" noProof="0"/>
                  </a:p>
                  <a:p>
                    <a:r>
                      <a:rPr lang="sk-SK" sz="900" noProof="0"/>
                      <a:t> </a:t>
                    </a:r>
                    <a:r>
                      <a:rPr lang="sk-SK" sz="900" noProof="0" smtClean="0"/>
                      <a:t>4,8%</a:t>
                    </a:r>
                    <a:endParaRPr lang="sk-SK" sz="900" noProof="0"/>
                  </a:p>
                </c:rich>
              </c:tx>
              <c:showLegendKey val="0"/>
              <c:showVal val="1"/>
              <c:showCatName val="1"/>
              <c:showSerName val="0"/>
              <c:showPercent val="0"/>
              <c:showBubbleSize val="0"/>
            </c:dLbl>
            <c:dLbl>
              <c:idx val="6"/>
              <c:layout>
                <c:manualLayout>
                  <c:x val="0"/>
                  <c:y val="-6.6633423159700791E-3"/>
                </c:manualLayout>
              </c:layout>
              <c:tx>
                <c:rich>
                  <a:bodyPr/>
                  <a:lstStyle/>
                  <a:p>
                    <a:r>
                      <a:rPr lang="sk-SK" sz="1000" noProof="0" smtClean="0"/>
                      <a:t>Taliansko; 4,6%</a:t>
                    </a:r>
                    <a:endParaRPr lang="sk-SK" sz="1000" noProof="0"/>
                  </a:p>
                </c:rich>
              </c:tx>
              <c:showLegendKey val="0"/>
              <c:showVal val="1"/>
              <c:showCatName val="1"/>
              <c:showSerName val="0"/>
              <c:showPercent val="0"/>
              <c:showBubbleSize val="0"/>
            </c:dLbl>
            <c:dLbl>
              <c:idx val="7"/>
              <c:layout>
                <c:manualLayout>
                  <c:x val="1.1197506561679791E-2"/>
                  <c:y val="-3.1689632545931802E-2"/>
                </c:manualLayout>
              </c:layout>
              <c:tx>
                <c:rich>
                  <a:bodyPr/>
                  <a:lstStyle/>
                  <a:p>
                    <a:r>
                      <a:rPr lang="sk-SK" sz="1000" noProof="0" smtClean="0"/>
                      <a:t>Slovinsko; 3,8%</a:t>
                    </a:r>
                    <a:endParaRPr lang="sk-SK" sz="1000" noProof="0"/>
                  </a:p>
                </c:rich>
              </c:tx>
              <c:showLegendKey val="0"/>
              <c:showVal val="1"/>
              <c:showCatName val="1"/>
              <c:showSerName val="0"/>
              <c:showPercent val="0"/>
              <c:showBubbleSize val="0"/>
            </c:dLbl>
            <c:dLbl>
              <c:idx val="8"/>
              <c:layout>
                <c:manualLayout>
                  <c:x val="0.10336854334192752"/>
                  <c:y val="-6.3168045927713454E-2"/>
                </c:manualLayout>
              </c:layout>
              <c:tx>
                <c:rich>
                  <a:bodyPr/>
                  <a:lstStyle/>
                  <a:p>
                    <a:r>
                      <a:rPr lang="sk-SK" sz="1000" noProof="0" smtClean="0"/>
                      <a:t>Ostatné; 18,8</a:t>
                    </a:r>
                    <a:r>
                      <a:rPr lang="sk-SK" noProof="0" smtClean="0"/>
                      <a:t>%</a:t>
                    </a:r>
                    <a:endParaRPr lang="sk-SK" noProof="0"/>
                  </a:p>
                </c:rich>
              </c:tx>
              <c:showLegendKey val="0"/>
              <c:showVal val="1"/>
              <c:showCatName val="1"/>
              <c:showSerName val="0"/>
              <c:showPercent val="0"/>
              <c:showBubbleSize val="0"/>
            </c:dLbl>
            <c:txPr>
              <a:bodyPr/>
              <a:lstStyle/>
              <a:p>
                <a:pPr>
                  <a:defRPr lang="sk-SK" sz="800" noProof="0">
                    <a:solidFill>
                      <a:schemeClr val="bg1">
                        <a:lumMod val="25000"/>
                      </a:schemeClr>
                    </a:solidFill>
                  </a:defRPr>
                </a:pPr>
                <a:endParaRPr lang="sk-SK"/>
              </a:p>
            </c:txPr>
            <c:showLegendKey val="0"/>
            <c:showVal val="1"/>
            <c:showCatName val="1"/>
            <c:showSerName val="0"/>
            <c:showPercent val="0"/>
            <c:showBubbleSize val="0"/>
            <c:showLeaderLines val="1"/>
          </c:dLbls>
          <c:cat>
            <c:strRef>
              <c:f>hrv!$O$17:$O$25</c:f>
              <c:strCache>
                <c:ptCount val="9"/>
                <c:pt idx="0">
                  <c:v>Austrija</c:v>
                </c:pt>
                <c:pt idx="1">
                  <c:v>Nizozemska</c:v>
                </c:pt>
                <c:pt idx="2">
                  <c:v>Njemačka</c:v>
                </c:pt>
                <c:pt idx="3">
                  <c:v>Mađarska</c:v>
                </c:pt>
                <c:pt idx="4">
                  <c:v>Luksemburg</c:v>
                </c:pt>
                <c:pt idx="5">
                  <c:v>Francuska</c:v>
                </c:pt>
                <c:pt idx="6">
                  <c:v>Italija</c:v>
                </c:pt>
                <c:pt idx="7">
                  <c:v>Slovenija</c:v>
                </c:pt>
                <c:pt idx="8">
                  <c:v>Ostalo</c:v>
                </c:pt>
              </c:strCache>
            </c:strRef>
          </c:cat>
          <c:val>
            <c:numRef>
              <c:f>hrv!$P$17:$P$25</c:f>
              <c:numCache>
                <c:formatCode>0.0%</c:formatCode>
                <c:ptCount val="9"/>
                <c:pt idx="0">
                  <c:v>0.26100000000000001</c:v>
                </c:pt>
                <c:pt idx="1">
                  <c:v>0.15200000000000041</c:v>
                </c:pt>
                <c:pt idx="2">
                  <c:v>0.114</c:v>
                </c:pt>
                <c:pt idx="3">
                  <c:v>8.8000000000000064E-2</c:v>
                </c:pt>
                <c:pt idx="4">
                  <c:v>6.3E-2</c:v>
                </c:pt>
                <c:pt idx="5">
                  <c:v>5.1000000000000004E-2</c:v>
                </c:pt>
                <c:pt idx="6">
                  <c:v>4.8000000000000001E-2</c:v>
                </c:pt>
                <c:pt idx="7">
                  <c:v>4.3000000000000003E-2</c:v>
                </c:pt>
                <c:pt idx="8">
                  <c:v>0.18000000000000024</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3F1E9-8758-48D0-9760-084D951FAFD0}" type="doc">
      <dgm:prSet loTypeId="urn:microsoft.com/office/officeart/2005/8/layout/pyramid2" loCatId="pyramid" qsTypeId="urn:microsoft.com/office/officeart/2005/8/quickstyle/simple1#1" qsCatId="simple" csTypeId="urn:microsoft.com/office/officeart/2005/8/colors/colorful1#1" csCatId="colorful" phldr="1"/>
      <dgm:spPr/>
      <dgm:t>
        <a:bodyPr/>
        <a:lstStyle/>
        <a:p>
          <a:endParaRPr lang="hr-HR"/>
        </a:p>
      </dgm:t>
    </dgm:pt>
    <dgm:pt modelId="{C665CBFC-0021-4A7A-AEB9-1F5F8DC6FACA}">
      <dgm:prSet phldrT="[Tekst]" custT="1"/>
      <dgm:spPr/>
      <dgm:t>
        <a:bodyPr/>
        <a:lstStyle/>
        <a:p>
          <a:r>
            <a:rPr lang="hr-HR" sz="2400" b="1" dirty="0" smtClean="0">
              <a:solidFill>
                <a:schemeClr val="tx1">
                  <a:lumMod val="65000"/>
                  <a:lumOff val="35000"/>
                </a:schemeClr>
              </a:solidFill>
            </a:rPr>
            <a:t>83 prihlášok</a:t>
          </a:r>
          <a:r>
            <a:rPr lang="hr-HR" sz="2400" dirty="0" smtClean="0">
              <a:solidFill>
                <a:schemeClr val="tx1">
                  <a:lumMod val="65000"/>
                  <a:lumOff val="35000"/>
                </a:schemeClr>
              </a:solidFill>
            </a:rPr>
            <a:t/>
          </a:r>
          <a:br>
            <a:rPr lang="hr-HR" sz="2400" dirty="0" smtClean="0">
              <a:solidFill>
                <a:schemeClr val="tx1">
                  <a:lumMod val="65000"/>
                  <a:lumOff val="35000"/>
                </a:schemeClr>
              </a:solidFill>
            </a:rPr>
          </a:br>
          <a:r>
            <a:rPr lang="hr-HR" sz="2000" dirty="0" smtClean="0">
              <a:solidFill>
                <a:schemeClr val="tx1">
                  <a:lumMod val="65000"/>
                  <a:lumOff val="35000"/>
                </a:schemeClr>
              </a:solidFill>
            </a:rPr>
            <a:t>Ministerstvo hospodárstva</a:t>
          </a:r>
          <a:endParaRPr lang="hr-HR" sz="2000" dirty="0">
            <a:solidFill>
              <a:schemeClr val="tx1">
                <a:lumMod val="65000"/>
                <a:lumOff val="35000"/>
              </a:schemeClr>
            </a:solidFill>
          </a:endParaRPr>
        </a:p>
      </dgm:t>
    </dgm:pt>
    <dgm:pt modelId="{D62A1C81-87BB-4DDC-ACB1-60AD06431C10}" type="parTrans" cxnId="{5E46C429-2FE4-4D69-A31C-BDF524DF34FD}">
      <dgm:prSet/>
      <dgm:spPr/>
      <dgm:t>
        <a:bodyPr/>
        <a:lstStyle/>
        <a:p>
          <a:endParaRPr lang="hr-HR" sz="2800"/>
        </a:p>
      </dgm:t>
    </dgm:pt>
    <dgm:pt modelId="{F0C676B6-8211-4CC7-96CD-6D037A808B9E}" type="sibTrans" cxnId="{5E46C429-2FE4-4D69-A31C-BDF524DF34FD}">
      <dgm:prSet/>
      <dgm:spPr/>
      <dgm:t>
        <a:bodyPr/>
        <a:lstStyle/>
        <a:p>
          <a:endParaRPr lang="hr-HR" sz="2800"/>
        </a:p>
      </dgm:t>
    </dgm:pt>
    <dgm:pt modelId="{F040BCD2-95A4-4115-AD12-F0FB3BF1C089}">
      <dgm:prSet phldrT="[Tekst]" custT="1"/>
      <dgm:spPr/>
      <dgm:t>
        <a:bodyPr/>
        <a:lstStyle/>
        <a:p>
          <a:r>
            <a:rPr lang="hr-HR" sz="2400" b="1" dirty="0" smtClean="0">
              <a:solidFill>
                <a:schemeClr val="tx1">
                  <a:lumMod val="65000"/>
                  <a:lumOff val="35000"/>
                </a:schemeClr>
              </a:solidFill>
              <a:latin typeface="+mn-lt"/>
            </a:rPr>
            <a:t>266 prihlášok</a:t>
          </a:r>
          <a:r>
            <a:rPr lang="hr-HR" sz="2400" dirty="0" smtClean="0">
              <a:solidFill>
                <a:schemeClr val="tx1">
                  <a:lumMod val="65000"/>
                  <a:lumOff val="35000"/>
                </a:schemeClr>
              </a:solidFill>
              <a:latin typeface="+mn-lt"/>
            </a:rPr>
            <a:t/>
          </a:r>
          <a:br>
            <a:rPr lang="hr-HR" sz="2400" dirty="0" smtClean="0">
              <a:solidFill>
                <a:schemeClr val="tx1">
                  <a:lumMod val="65000"/>
                  <a:lumOff val="35000"/>
                </a:schemeClr>
              </a:solidFill>
              <a:latin typeface="+mn-lt"/>
            </a:rPr>
          </a:br>
          <a:r>
            <a:rPr lang="hr-HR" sz="2000" dirty="0" smtClean="0">
              <a:solidFill>
                <a:schemeClr val="tx1">
                  <a:lumMod val="65000"/>
                  <a:lumOff val="35000"/>
                </a:schemeClr>
              </a:solidFill>
              <a:latin typeface="+mn-lt"/>
            </a:rPr>
            <a:t>Ministerstvo pre podnikateľstvo a živnosti</a:t>
          </a:r>
          <a:endParaRPr lang="hr-HR" sz="2000" dirty="0">
            <a:solidFill>
              <a:schemeClr val="tx1">
                <a:lumMod val="65000"/>
                <a:lumOff val="35000"/>
              </a:schemeClr>
            </a:solidFill>
            <a:latin typeface="+mn-lt"/>
          </a:endParaRPr>
        </a:p>
      </dgm:t>
    </dgm:pt>
    <dgm:pt modelId="{74ACCFB4-49C7-4FE1-AE2B-2BB6C6C04E8A}" type="parTrans" cxnId="{E126FFDB-A5C3-41FD-B204-5858AA8C62EB}">
      <dgm:prSet/>
      <dgm:spPr/>
      <dgm:t>
        <a:bodyPr/>
        <a:lstStyle/>
        <a:p>
          <a:endParaRPr lang="hr-HR" sz="2800"/>
        </a:p>
      </dgm:t>
    </dgm:pt>
    <dgm:pt modelId="{25F24E83-8A03-4E43-9539-E2813A4D3EAE}" type="sibTrans" cxnId="{E126FFDB-A5C3-41FD-B204-5858AA8C62EB}">
      <dgm:prSet/>
      <dgm:spPr/>
      <dgm:t>
        <a:bodyPr/>
        <a:lstStyle/>
        <a:p>
          <a:endParaRPr lang="hr-HR" sz="2800"/>
        </a:p>
      </dgm:t>
    </dgm:pt>
    <dgm:pt modelId="{8AF6ED5D-EE8D-4220-935B-6725DDB64391}">
      <dgm:prSet phldrT="[Tekst]" custT="1"/>
      <dgm:spPr/>
      <dgm:t>
        <a:bodyPr/>
        <a:lstStyle/>
        <a:p>
          <a:r>
            <a:rPr lang="hr-HR" sz="2000" b="1" dirty="0" smtClean="0">
              <a:solidFill>
                <a:schemeClr val="tx1">
                  <a:lumMod val="65000"/>
                  <a:lumOff val="35000"/>
                </a:schemeClr>
              </a:solidFill>
              <a:effectLst>
                <a:outerShdw blurRad="38100" dist="38100" dir="2700000" algn="tl">
                  <a:srgbClr val="000000">
                    <a:alpha val="43137"/>
                  </a:srgbClr>
                </a:outerShdw>
              </a:effectLst>
            </a:rPr>
            <a:t>1,26 mlrd </a:t>
          </a:r>
          <a:r>
            <a:rPr lang="hr-HR" sz="2000" b="1" dirty="0" smtClean="0">
              <a:solidFill>
                <a:schemeClr val="tx1">
                  <a:lumMod val="65000"/>
                  <a:lumOff val="35000"/>
                </a:schemeClr>
              </a:solidFill>
              <a:effectLst>
                <a:outerShdw blurRad="38100" dist="38100" dir="2700000" algn="tl">
                  <a:srgbClr val="000000">
                    <a:alpha val="43137"/>
                  </a:srgbClr>
                </a:outerShdw>
              </a:effectLst>
              <a:latin typeface="Verdana"/>
              <a:ea typeface="Verdana"/>
              <a:cs typeface="Verdana"/>
            </a:rPr>
            <a:t>€</a:t>
          </a:r>
          <a:r>
            <a:rPr lang="hr-HR" sz="2000" b="1" dirty="0" smtClean="0">
              <a:solidFill>
                <a:schemeClr val="tx1">
                  <a:lumMod val="65000"/>
                  <a:lumOff val="35000"/>
                </a:schemeClr>
              </a:solidFill>
            </a:rPr>
            <a:t/>
          </a:r>
          <a:br>
            <a:rPr lang="hr-HR" sz="2000" b="1" dirty="0" smtClean="0">
              <a:solidFill>
                <a:schemeClr val="tx1">
                  <a:lumMod val="65000"/>
                  <a:lumOff val="35000"/>
                </a:schemeClr>
              </a:solidFill>
            </a:rPr>
          </a:br>
          <a:r>
            <a:rPr lang="hr-HR" sz="2000" b="1" dirty="0" smtClean="0">
              <a:solidFill>
                <a:schemeClr val="tx1">
                  <a:lumMod val="65000"/>
                  <a:lumOff val="35000"/>
                </a:schemeClr>
              </a:solidFill>
            </a:rPr>
            <a:t>5.200 nových pracovníkov</a:t>
          </a:r>
          <a:endParaRPr lang="hr-HR" sz="2000" b="1" dirty="0">
            <a:solidFill>
              <a:schemeClr val="tx1">
                <a:lumMod val="65000"/>
                <a:lumOff val="35000"/>
              </a:schemeClr>
            </a:solidFill>
          </a:endParaRPr>
        </a:p>
      </dgm:t>
    </dgm:pt>
    <dgm:pt modelId="{A7736BF7-1E13-4B55-9185-95330C740665}" type="parTrans" cxnId="{B76680AF-7F01-4795-9900-C8660F5478E3}">
      <dgm:prSet/>
      <dgm:spPr/>
      <dgm:t>
        <a:bodyPr/>
        <a:lstStyle/>
        <a:p>
          <a:endParaRPr lang="hr-HR" sz="2800"/>
        </a:p>
      </dgm:t>
    </dgm:pt>
    <dgm:pt modelId="{574E9B8A-BE84-4C00-8527-86DCD7543D94}" type="sibTrans" cxnId="{B76680AF-7F01-4795-9900-C8660F5478E3}">
      <dgm:prSet/>
      <dgm:spPr/>
      <dgm:t>
        <a:bodyPr/>
        <a:lstStyle/>
        <a:p>
          <a:endParaRPr lang="hr-HR" sz="2800"/>
        </a:p>
      </dgm:t>
    </dgm:pt>
    <dgm:pt modelId="{6CB0BF4A-5B0C-4FF1-8326-3CBD7DE83697}">
      <dgm:prSet phldrT="[Tekst]" custT="1"/>
      <dgm:spPr/>
      <dgm:t>
        <a:bodyPr/>
        <a:lstStyle/>
        <a:p>
          <a:r>
            <a:rPr lang="hr-HR" sz="2000" b="1" dirty="0" smtClean="0">
              <a:solidFill>
                <a:schemeClr val="tx1">
                  <a:lumMod val="65000"/>
                  <a:lumOff val="35000"/>
                </a:schemeClr>
              </a:solidFill>
              <a:effectLst>
                <a:outerShdw blurRad="38100" dist="38100" dir="2700000" algn="tl">
                  <a:srgbClr val="000000">
                    <a:alpha val="43137"/>
                  </a:srgbClr>
                </a:outerShdw>
              </a:effectLst>
            </a:rPr>
            <a:t>1,19  mlrd </a:t>
          </a:r>
          <a:r>
            <a:rPr lang="hr-HR" sz="2000" b="1" dirty="0" smtClean="0">
              <a:solidFill>
                <a:schemeClr val="tx1">
                  <a:lumMod val="65000"/>
                  <a:lumOff val="35000"/>
                </a:schemeClr>
              </a:solidFill>
              <a:effectLst>
                <a:outerShdw blurRad="38100" dist="38100" dir="2700000" algn="tl">
                  <a:srgbClr val="000000">
                    <a:alpha val="43137"/>
                  </a:srgbClr>
                </a:outerShdw>
              </a:effectLst>
              <a:latin typeface="Verdana"/>
              <a:ea typeface="Verdana"/>
              <a:cs typeface="Verdana"/>
            </a:rPr>
            <a:t>€</a:t>
          </a:r>
          <a:r>
            <a:rPr lang="hr-HR" sz="2000" dirty="0" smtClean="0">
              <a:solidFill>
                <a:schemeClr val="tx1">
                  <a:lumMod val="65000"/>
                  <a:lumOff val="35000"/>
                </a:schemeClr>
              </a:solidFill>
            </a:rPr>
            <a:t/>
          </a:r>
          <a:br>
            <a:rPr lang="hr-HR" sz="2000" dirty="0" smtClean="0">
              <a:solidFill>
                <a:schemeClr val="tx1">
                  <a:lumMod val="65000"/>
                  <a:lumOff val="35000"/>
                </a:schemeClr>
              </a:solidFill>
            </a:rPr>
          </a:br>
          <a:r>
            <a:rPr lang="hr-HR" sz="2000" dirty="0" smtClean="0">
              <a:solidFill>
                <a:schemeClr val="tx1">
                  <a:lumMod val="65000"/>
                  <a:lumOff val="35000"/>
                </a:schemeClr>
              </a:solidFill>
            </a:rPr>
            <a:t>7.737 nových pracovníkov</a:t>
          </a:r>
          <a:endParaRPr lang="hr-HR" sz="2000" dirty="0">
            <a:solidFill>
              <a:schemeClr val="tx1">
                <a:lumMod val="65000"/>
                <a:lumOff val="35000"/>
              </a:schemeClr>
            </a:solidFill>
          </a:endParaRPr>
        </a:p>
      </dgm:t>
    </dgm:pt>
    <dgm:pt modelId="{9E0403A4-5097-47AA-8456-A546A1AE7EE6}" type="parTrans" cxnId="{352DCC70-76E0-49F2-8062-CE138D59B227}">
      <dgm:prSet/>
      <dgm:spPr/>
      <dgm:t>
        <a:bodyPr/>
        <a:lstStyle/>
        <a:p>
          <a:endParaRPr lang="hr-HR" sz="2800"/>
        </a:p>
      </dgm:t>
    </dgm:pt>
    <dgm:pt modelId="{4FC53016-1312-4CCC-81A5-7BC43285EEFE}" type="sibTrans" cxnId="{352DCC70-76E0-49F2-8062-CE138D59B227}">
      <dgm:prSet/>
      <dgm:spPr/>
      <dgm:t>
        <a:bodyPr/>
        <a:lstStyle/>
        <a:p>
          <a:endParaRPr lang="hr-HR" sz="2800"/>
        </a:p>
      </dgm:t>
    </dgm:pt>
    <dgm:pt modelId="{3E549E82-FF1F-4592-8783-B63247C85C0D}" type="pres">
      <dgm:prSet presAssocID="{3B43F1E9-8758-48D0-9760-084D951FAFD0}" presName="compositeShape" presStyleCnt="0">
        <dgm:presLayoutVars>
          <dgm:dir/>
          <dgm:resizeHandles/>
        </dgm:presLayoutVars>
      </dgm:prSet>
      <dgm:spPr/>
      <dgm:t>
        <a:bodyPr/>
        <a:lstStyle/>
        <a:p>
          <a:endParaRPr lang="hr-HR"/>
        </a:p>
      </dgm:t>
    </dgm:pt>
    <dgm:pt modelId="{BAC4A35D-0EE6-489B-9D74-639987EA5591}" type="pres">
      <dgm:prSet presAssocID="{3B43F1E9-8758-48D0-9760-084D951FAFD0}" presName="pyramid" presStyleLbl="node1" presStyleIdx="0" presStyleCnt="1" custLinFactNeighborX="6841"/>
      <dgm:spPr/>
    </dgm:pt>
    <dgm:pt modelId="{42090F51-AEEE-4D51-A66E-5CFAECAE857C}" type="pres">
      <dgm:prSet presAssocID="{3B43F1E9-8758-48D0-9760-084D951FAFD0}" presName="theList" presStyleCnt="0"/>
      <dgm:spPr/>
    </dgm:pt>
    <dgm:pt modelId="{CCBCF9DA-3FE4-40DA-8616-EF8D9CDFCD7D}" type="pres">
      <dgm:prSet presAssocID="{C665CBFC-0021-4A7A-AEB9-1F5F8DC6FACA}" presName="aNode" presStyleLbl="fgAcc1" presStyleIdx="0" presStyleCnt="4" custScaleX="99980" custScaleY="181278" custLinFactX="-5368" custLinFactY="133545" custLinFactNeighborX="-100000" custLinFactNeighborY="200000">
        <dgm:presLayoutVars>
          <dgm:bulletEnabled val="1"/>
        </dgm:presLayoutVars>
      </dgm:prSet>
      <dgm:spPr/>
      <dgm:t>
        <a:bodyPr/>
        <a:lstStyle/>
        <a:p>
          <a:endParaRPr lang="hr-HR"/>
        </a:p>
      </dgm:t>
    </dgm:pt>
    <dgm:pt modelId="{200DE5CE-F3AD-4749-A575-1BCBBAFE5A7C}" type="pres">
      <dgm:prSet presAssocID="{C665CBFC-0021-4A7A-AEB9-1F5F8DC6FACA}" presName="aSpace" presStyleCnt="0"/>
      <dgm:spPr/>
    </dgm:pt>
    <dgm:pt modelId="{93F59853-B5AE-4A7B-AF0D-AD01B9971E23}" type="pres">
      <dgm:prSet presAssocID="{F040BCD2-95A4-4115-AD12-F0FB3BF1C089}" presName="aNode" presStyleLbl="fgAcc1" presStyleIdx="1" presStyleCnt="4" custScaleX="105235" custScaleY="187379" custLinFactY="-23573" custLinFactNeighborX="29753" custLinFactNeighborY="-100000">
        <dgm:presLayoutVars>
          <dgm:bulletEnabled val="1"/>
        </dgm:presLayoutVars>
      </dgm:prSet>
      <dgm:spPr/>
      <dgm:t>
        <a:bodyPr/>
        <a:lstStyle/>
        <a:p>
          <a:endParaRPr lang="hr-HR"/>
        </a:p>
      </dgm:t>
    </dgm:pt>
    <dgm:pt modelId="{6AF99B81-55BA-4722-9E7C-E7AE1700F504}" type="pres">
      <dgm:prSet presAssocID="{F040BCD2-95A4-4115-AD12-F0FB3BF1C089}" presName="aSpace" presStyleCnt="0"/>
      <dgm:spPr/>
    </dgm:pt>
    <dgm:pt modelId="{27B59B81-B076-4B73-BCBD-ABA9A1CE9C03}" type="pres">
      <dgm:prSet presAssocID="{8AF6ED5D-EE8D-4220-935B-6725DDB64391}" presName="aNode" presStyleLbl="fgAcc1" presStyleIdx="2" presStyleCnt="4" custScaleX="109899" custLinFactY="86219" custLinFactNeighborX="32322" custLinFactNeighborY="100000">
        <dgm:presLayoutVars>
          <dgm:bulletEnabled val="1"/>
        </dgm:presLayoutVars>
      </dgm:prSet>
      <dgm:spPr/>
      <dgm:t>
        <a:bodyPr/>
        <a:lstStyle/>
        <a:p>
          <a:endParaRPr lang="hr-HR"/>
        </a:p>
      </dgm:t>
    </dgm:pt>
    <dgm:pt modelId="{3B0F3B38-458B-4D88-9EA3-7078557D16F4}" type="pres">
      <dgm:prSet presAssocID="{8AF6ED5D-EE8D-4220-935B-6725DDB64391}" presName="aSpace" presStyleCnt="0"/>
      <dgm:spPr/>
    </dgm:pt>
    <dgm:pt modelId="{9C7B2DCC-5EF0-4A25-8484-612D0305858F}" type="pres">
      <dgm:prSet presAssocID="{6CB0BF4A-5B0C-4FF1-8326-3CBD7DE83697}" presName="aNode" presStyleLbl="fgAcc1" presStyleIdx="3" presStyleCnt="4" custScaleX="113276" custLinFactX="-12165" custLinFactY="2150" custLinFactNeighborX="-100000" custLinFactNeighborY="100000">
        <dgm:presLayoutVars>
          <dgm:bulletEnabled val="1"/>
        </dgm:presLayoutVars>
      </dgm:prSet>
      <dgm:spPr/>
      <dgm:t>
        <a:bodyPr/>
        <a:lstStyle/>
        <a:p>
          <a:endParaRPr lang="hr-HR"/>
        </a:p>
      </dgm:t>
    </dgm:pt>
    <dgm:pt modelId="{CF0E2A93-E932-4A2B-9840-EF3B392D8108}" type="pres">
      <dgm:prSet presAssocID="{6CB0BF4A-5B0C-4FF1-8326-3CBD7DE83697}" presName="aSpace" presStyleCnt="0"/>
      <dgm:spPr/>
    </dgm:pt>
  </dgm:ptLst>
  <dgm:cxnLst>
    <dgm:cxn modelId="{FA500896-003F-40EF-A8DC-07A462634D19}" type="presOf" srcId="{C665CBFC-0021-4A7A-AEB9-1F5F8DC6FACA}" destId="{CCBCF9DA-3FE4-40DA-8616-EF8D9CDFCD7D}" srcOrd="0" destOrd="0" presId="urn:microsoft.com/office/officeart/2005/8/layout/pyramid2"/>
    <dgm:cxn modelId="{E126FFDB-A5C3-41FD-B204-5858AA8C62EB}" srcId="{3B43F1E9-8758-48D0-9760-084D951FAFD0}" destId="{F040BCD2-95A4-4115-AD12-F0FB3BF1C089}" srcOrd="1" destOrd="0" parTransId="{74ACCFB4-49C7-4FE1-AE2B-2BB6C6C04E8A}" sibTransId="{25F24E83-8A03-4E43-9539-E2813A4D3EAE}"/>
    <dgm:cxn modelId="{B52B15C0-01A3-42BA-965E-C5C8ADEB2B88}" type="presOf" srcId="{8AF6ED5D-EE8D-4220-935B-6725DDB64391}" destId="{27B59B81-B076-4B73-BCBD-ABA9A1CE9C03}" srcOrd="0" destOrd="0" presId="urn:microsoft.com/office/officeart/2005/8/layout/pyramid2"/>
    <dgm:cxn modelId="{352DCC70-76E0-49F2-8062-CE138D59B227}" srcId="{3B43F1E9-8758-48D0-9760-084D951FAFD0}" destId="{6CB0BF4A-5B0C-4FF1-8326-3CBD7DE83697}" srcOrd="3" destOrd="0" parTransId="{9E0403A4-5097-47AA-8456-A546A1AE7EE6}" sibTransId="{4FC53016-1312-4CCC-81A5-7BC43285EEFE}"/>
    <dgm:cxn modelId="{0BAD27C8-881B-4DD7-8ED4-237E2F36B239}" type="presOf" srcId="{F040BCD2-95A4-4115-AD12-F0FB3BF1C089}" destId="{93F59853-B5AE-4A7B-AF0D-AD01B9971E23}" srcOrd="0" destOrd="0" presId="urn:microsoft.com/office/officeart/2005/8/layout/pyramid2"/>
    <dgm:cxn modelId="{B76680AF-7F01-4795-9900-C8660F5478E3}" srcId="{3B43F1E9-8758-48D0-9760-084D951FAFD0}" destId="{8AF6ED5D-EE8D-4220-935B-6725DDB64391}" srcOrd="2" destOrd="0" parTransId="{A7736BF7-1E13-4B55-9185-95330C740665}" sibTransId="{574E9B8A-BE84-4C00-8527-86DCD7543D94}"/>
    <dgm:cxn modelId="{5E46C429-2FE4-4D69-A31C-BDF524DF34FD}" srcId="{3B43F1E9-8758-48D0-9760-084D951FAFD0}" destId="{C665CBFC-0021-4A7A-AEB9-1F5F8DC6FACA}" srcOrd="0" destOrd="0" parTransId="{D62A1C81-87BB-4DDC-ACB1-60AD06431C10}" sibTransId="{F0C676B6-8211-4CC7-96CD-6D037A808B9E}"/>
    <dgm:cxn modelId="{9DE30850-5738-4545-A6CA-520432A00E05}" type="presOf" srcId="{6CB0BF4A-5B0C-4FF1-8326-3CBD7DE83697}" destId="{9C7B2DCC-5EF0-4A25-8484-612D0305858F}" srcOrd="0" destOrd="0" presId="urn:microsoft.com/office/officeart/2005/8/layout/pyramid2"/>
    <dgm:cxn modelId="{9805FC5A-56EE-4965-9C72-22BCB086FBAB}" type="presOf" srcId="{3B43F1E9-8758-48D0-9760-084D951FAFD0}" destId="{3E549E82-FF1F-4592-8783-B63247C85C0D}" srcOrd="0" destOrd="0" presId="urn:microsoft.com/office/officeart/2005/8/layout/pyramid2"/>
    <dgm:cxn modelId="{B22F06D1-D076-44E3-AC5E-A4DE65DA7901}" type="presParOf" srcId="{3E549E82-FF1F-4592-8783-B63247C85C0D}" destId="{BAC4A35D-0EE6-489B-9D74-639987EA5591}" srcOrd="0" destOrd="0" presId="urn:microsoft.com/office/officeart/2005/8/layout/pyramid2"/>
    <dgm:cxn modelId="{D71D9BA3-3FA4-4606-A5BE-79702E6C5F4A}" type="presParOf" srcId="{3E549E82-FF1F-4592-8783-B63247C85C0D}" destId="{42090F51-AEEE-4D51-A66E-5CFAECAE857C}" srcOrd="1" destOrd="0" presId="urn:microsoft.com/office/officeart/2005/8/layout/pyramid2"/>
    <dgm:cxn modelId="{299387BB-263D-4AC1-A134-EA49786C5D84}" type="presParOf" srcId="{42090F51-AEEE-4D51-A66E-5CFAECAE857C}" destId="{CCBCF9DA-3FE4-40DA-8616-EF8D9CDFCD7D}" srcOrd="0" destOrd="0" presId="urn:microsoft.com/office/officeart/2005/8/layout/pyramid2"/>
    <dgm:cxn modelId="{B2C4206E-D3DC-41B3-A78A-95E936646ADD}" type="presParOf" srcId="{42090F51-AEEE-4D51-A66E-5CFAECAE857C}" destId="{200DE5CE-F3AD-4749-A575-1BCBBAFE5A7C}" srcOrd="1" destOrd="0" presId="urn:microsoft.com/office/officeart/2005/8/layout/pyramid2"/>
    <dgm:cxn modelId="{6697785C-EDB7-4D28-93F9-10CA717C79F1}" type="presParOf" srcId="{42090F51-AEEE-4D51-A66E-5CFAECAE857C}" destId="{93F59853-B5AE-4A7B-AF0D-AD01B9971E23}" srcOrd="2" destOrd="0" presId="urn:microsoft.com/office/officeart/2005/8/layout/pyramid2"/>
    <dgm:cxn modelId="{F26C8D8E-5CA1-41D1-A8BC-5F06C0297B02}" type="presParOf" srcId="{42090F51-AEEE-4D51-A66E-5CFAECAE857C}" destId="{6AF99B81-55BA-4722-9E7C-E7AE1700F504}" srcOrd="3" destOrd="0" presId="urn:microsoft.com/office/officeart/2005/8/layout/pyramid2"/>
    <dgm:cxn modelId="{AFAD02D4-5155-4A44-8DE9-3FB6C9492D36}" type="presParOf" srcId="{42090F51-AEEE-4D51-A66E-5CFAECAE857C}" destId="{27B59B81-B076-4B73-BCBD-ABA9A1CE9C03}" srcOrd="4" destOrd="0" presId="urn:microsoft.com/office/officeart/2005/8/layout/pyramid2"/>
    <dgm:cxn modelId="{218FA179-C38C-4020-A7A5-56090913C6EF}" type="presParOf" srcId="{42090F51-AEEE-4D51-A66E-5CFAECAE857C}" destId="{3B0F3B38-458B-4D88-9EA3-7078557D16F4}" srcOrd="5" destOrd="0" presId="urn:microsoft.com/office/officeart/2005/8/layout/pyramid2"/>
    <dgm:cxn modelId="{21722C43-3D5E-488C-83FE-D57A3B57869B}" type="presParOf" srcId="{42090F51-AEEE-4D51-A66E-5CFAECAE857C}" destId="{9C7B2DCC-5EF0-4A25-8484-612D0305858F}" srcOrd="6" destOrd="0" presId="urn:microsoft.com/office/officeart/2005/8/layout/pyramid2"/>
    <dgm:cxn modelId="{62E54479-2190-479D-9EC4-698C61DF8617}" type="presParOf" srcId="{42090F51-AEEE-4D51-A66E-5CFAECAE857C}" destId="{CF0E2A93-E932-4A2B-9840-EF3B392D810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535BE-CEB0-4F88-BB14-96CED7B88DF3}" type="doc">
      <dgm:prSet loTypeId="urn:microsoft.com/office/officeart/2005/8/layout/vList5" loCatId="list" qsTypeId="urn:microsoft.com/office/officeart/2005/8/quickstyle/simple1#2" qsCatId="simple" csTypeId="urn:microsoft.com/office/officeart/2005/8/colors/accent2_2" csCatId="accent2" phldr="1"/>
      <dgm:spPr/>
      <dgm:t>
        <a:bodyPr/>
        <a:lstStyle/>
        <a:p>
          <a:endParaRPr lang="hr-HR"/>
        </a:p>
      </dgm:t>
    </dgm:pt>
    <dgm:pt modelId="{9E51BEAC-B9DC-4EAD-8011-5520B8FB7660}">
      <dgm:prSet phldrT="[Tekst]" custT="1"/>
      <dgm:spPr>
        <a:solidFill>
          <a:schemeClr val="bg1">
            <a:lumMod val="75000"/>
          </a:schemeClr>
        </a:solidFill>
      </dgm:spPr>
      <dgm:t>
        <a:bodyPr/>
        <a:lstStyle/>
        <a:p>
          <a:r>
            <a:rPr lang="hr-HR" sz="2200" b="1" noProof="0" dirty="0" smtClean="0">
              <a:solidFill>
                <a:srgbClr val="C00000"/>
              </a:solidFill>
            </a:rPr>
            <a:t>Stimuly</a:t>
          </a:r>
          <a:endParaRPr lang="en-US" sz="2200" b="1" noProof="0" dirty="0">
            <a:solidFill>
              <a:srgbClr val="C00000"/>
            </a:solidFill>
          </a:endParaRPr>
        </a:p>
      </dgm:t>
    </dgm:pt>
    <dgm:pt modelId="{41364AD8-D1A7-4DDB-BB2B-AFB851BD60E0}" type="parTrans" cxnId="{F805653A-48C8-420D-92DA-0BCCF08121BA}">
      <dgm:prSet/>
      <dgm:spPr/>
      <dgm:t>
        <a:bodyPr/>
        <a:lstStyle/>
        <a:p>
          <a:endParaRPr lang="hr-HR"/>
        </a:p>
      </dgm:t>
    </dgm:pt>
    <dgm:pt modelId="{DBD2794E-EB57-446D-B866-46E8E00B51F6}" type="sibTrans" cxnId="{F805653A-48C8-420D-92DA-0BCCF08121BA}">
      <dgm:prSet/>
      <dgm:spPr/>
      <dgm:t>
        <a:bodyPr/>
        <a:lstStyle/>
        <a:p>
          <a:endParaRPr lang="hr-HR"/>
        </a:p>
      </dgm:t>
    </dgm:pt>
    <dgm:pt modelId="{242BA558-2078-4DF3-8680-0146E4F1B76D}">
      <dgm:prSet phldrT="[Tekst]" custT="1"/>
      <dgm:spPr>
        <a:solidFill>
          <a:schemeClr val="bg1">
            <a:lumMod val="75000"/>
          </a:schemeClr>
        </a:solidFill>
      </dgm:spPr>
      <dgm:t>
        <a:bodyPr/>
        <a:lstStyle/>
        <a:p>
          <a:r>
            <a:rPr lang="hr-HR" sz="2200" b="1" noProof="0" dirty="0" smtClean="0">
              <a:solidFill>
                <a:srgbClr val="C00000"/>
              </a:solidFill>
            </a:rPr>
            <a:t>Oprávnené investičné náklady</a:t>
          </a:r>
          <a:endParaRPr lang="en-US" sz="2200" b="1" noProof="0" dirty="0">
            <a:solidFill>
              <a:srgbClr val="C00000"/>
            </a:solidFill>
          </a:endParaRPr>
        </a:p>
      </dgm:t>
    </dgm:pt>
    <dgm:pt modelId="{E7E4E38E-ED58-433D-836C-ED02AE5829DC}" type="parTrans" cxnId="{C453A58A-F91A-4A6C-97DE-B1BFC8B45766}">
      <dgm:prSet/>
      <dgm:spPr/>
      <dgm:t>
        <a:bodyPr/>
        <a:lstStyle/>
        <a:p>
          <a:endParaRPr lang="hr-HR"/>
        </a:p>
      </dgm:t>
    </dgm:pt>
    <dgm:pt modelId="{14FFB9DB-9DD2-4DC5-BEF0-856C316AF495}" type="sibTrans" cxnId="{C453A58A-F91A-4A6C-97DE-B1BFC8B45766}">
      <dgm:prSet/>
      <dgm:spPr/>
      <dgm:t>
        <a:bodyPr/>
        <a:lstStyle/>
        <a:p>
          <a:endParaRPr lang="hr-HR"/>
        </a:p>
      </dgm:t>
    </dgm:pt>
    <dgm:pt modelId="{9AA3266D-4E24-4E3A-84AE-A4BC16979533}">
      <dgm:prSet phldrT="[Tekst]" custT="1"/>
      <dgm:spPr>
        <a:solidFill>
          <a:schemeClr val="bg1">
            <a:lumMod val="85000"/>
            <a:alpha val="90000"/>
          </a:schemeClr>
        </a:solidFill>
      </dgm:spPr>
      <dgm:t>
        <a:bodyPr/>
        <a:lstStyle/>
        <a:p>
          <a:endParaRPr lang="en-US" sz="1200" noProof="0" dirty="0"/>
        </a:p>
      </dgm:t>
    </dgm:pt>
    <dgm:pt modelId="{9523F4E7-916C-40F3-B84E-18828CEE7561}" type="parTrans" cxnId="{B2F93A09-9BE6-4D86-B2AC-4CF689A0FC48}">
      <dgm:prSet/>
      <dgm:spPr/>
      <dgm:t>
        <a:bodyPr/>
        <a:lstStyle/>
        <a:p>
          <a:endParaRPr lang="hr-HR"/>
        </a:p>
      </dgm:t>
    </dgm:pt>
    <dgm:pt modelId="{20AD37E9-7DFA-4D03-85A4-F95CB093B426}" type="sibTrans" cxnId="{B2F93A09-9BE6-4D86-B2AC-4CF689A0FC48}">
      <dgm:prSet/>
      <dgm:spPr/>
      <dgm:t>
        <a:bodyPr/>
        <a:lstStyle/>
        <a:p>
          <a:endParaRPr lang="hr-HR"/>
        </a:p>
      </dgm:t>
    </dgm:pt>
    <dgm:pt modelId="{DBEBBF76-12FB-4799-906B-54221B3B03F6}">
      <dgm:prSet phldrT="[Tekst]" custT="1"/>
      <dgm:spPr>
        <a:solidFill>
          <a:schemeClr val="bg1">
            <a:lumMod val="85000"/>
            <a:alpha val="90000"/>
          </a:schemeClr>
        </a:solidFill>
      </dgm:spPr>
      <dgm:t>
        <a:bodyPr/>
        <a:lstStyle/>
        <a:p>
          <a:r>
            <a:rPr lang="sk-SK" sz="1200" noProof="0" smtClean="0">
              <a:solidFill>
                <a:schemeClr val="tx1">
                  <a:lumMod val="65000"/>
                  <a:lumOff val="35000"/>
                </a:schemeClr>
              </a:solidFill>
              <a:latin typeface="+mn-lt"/>
              <a:ea typeface="Calibri"/>
              <a:cs typeface="Times New Roman"/>
            </a:rPr>
            <a:t>Výrobné a spracovateľské činnosti</a:t>
          </a:r>
          <a:endParaRPr lang="sk-SK" sz="1200" noProof="0"/>
        </a:p>
      </dgm:t>
    </dgm:pt>
    <dgm:pt modelId="{220610DB-B756-4785-9604-29D9F0634189}" type="sibTrans" cxnId="{F3D43777-8543-44BD-85D7-7244D272692A}">
      <dgm:prSet/>
      <dgm:spPr/>
      <dgm:t>
        <a:bodyPr/>
        <a:lstStyle/>
        <a:p>
          <a:endParaRPr lang="hr-HR"/>
        </a:p>
      </dgm:t>
    </dgm:pt>
    <dgm:pt modelId="{4488859D-AF3C-43BD-83F6-01FB5D8F7BE5}" type="parTrans" cxnId="{F3D43777-8543-44BD-85D7-7244D272692A}">
      <dgm:prSet/>
      <dgm:spPr/>
      <dgm:t>
        <a:bodyPr/>
        <a:lstStyle/>
        <a:p>
          <a:endParaRPr lang="hr-HR"/>
        </a:p>
      </dgm:t>
    </dgm:pt>
    <dgm:pt modelId="{B9E339F2-FD84-48F8-91B3-34B95F83B5C1}">
      <dgm:prSet phldrT="[Tekst]" custT="1"/>
      <dgm:spPr>
        <a:solidFill>
          <a:schemeClr val="bg1">
            <a:lumMod val="75000"/>
          </a:schemeClr>
        </a:solidFill>
      </dgm:spPr>
      <dgm:t>
        <a:bodyPr/>
        <a:lstStyle/>
        <a:p>
          <a:r>
            <a:rPr lang="hr-HR" sz="2200" b="1" noProof="0" dirty="0" smtClean="0">
              <a:solidFill>
                <a:srgbClr val="C00000"/>
              </a:solidFill>
            </a:rPr>
            <a:t>Odvetvia</a:t>
          </a:r>
          <a:r>
            <a:rPr lang="hr-HR" sz="2400" dirty="0" smtClean="0"/>
            <a:t> </a:t>
          </a:r>
          <a:endParaRPr lang="hr-HR" sz="2400" dirty="0"/>
        </a:p>
      </dgm:t>
    </dgm:pt>
    <dgm:pt modelId="{89BF0C93-DEB5-49C3-A736-C3683755B31D}" type="sibTrans" cxnId="{F3DB94B0-3629-4C43-A296-1D0C0AE3A840}">
      <dgm:prSet/>
      <dgm:spPr/>
      <dgm:t>
        <a:bodyPr/>
        <a:lstStyle/>
        <a:p>
          <a:endParaRPr lang="hr-HR"/>
        </a:p>
      </dgm:t>
    </dgm:pt>
    <dgm:pt modelId="{240F80C0-5C18-4711-9ECB-8F3B5317F714}" type="parTrans" cxnId="{F3DB94B0-3629-4C43-A296-1D0C0AE3A840}">
      <dgm:prSet/>
      <dgm:spPr/>
      <dgm:t>
        <a:bodyPr/>
        <a:lstStyle/>
        <a:p>
          <a:endParaRPr lang="hr-HR"/>
        </a:p>
      </dgm:t>
    </dgm:pt>
    <dgm:pt modelId="{10C2758D-0970-4BD0-B79B-2FCA1585BA4A}">
      <dgm:prSet custT="1"/>
      <dgm:spPr>
        <a:solidFill>
          <a:schemeClr val="bg1">
            <a:lumMod val="85000"/>
            <a:alpha val="90000"/>
          </a:schemeClr>
        </a:solidFill>
      </dgm:spPr>
      <dgm:t>
        <a:bodyPr/>
        <a:lstStyle/>
        <a:p>
          <a:r>
            <a:rPr lang="sk-SK" sz="1200" noProof="0" smtClean="0">
              <a:solidFill>
                <a:schemeClr val="tx1">
                  <a:lumMod val="65000"/>
                  <a:lumOff val="35000"/>
                </a:schemeClr>
              </a:solidFill>
              <a:latin typeface="+mn-lt"/>
              <a:ea typeface="Calibri"/>
              <a:cs typeface="Times New Roman"/>
            </a:rPr>
            <a:t>Vývojové inovačné činnosti a podpora podnikania</a:t>
          </a:r>
          <a:endParaRPr lang="sk-SK" sz="1200" noProof="0" smtClean="0">
            <a:solidFill>
              <a:prstClr val="black">
                <a:lumMod val="65000"/>
                <a:lumOff val="35000"/>
              </a:prstClr>
            </a:solidFill>
            <a:ea typeface="Calibri"/>
            <a:cs typeface="Times New Roman"/>
          </a:endParaRPr>
        </a:p>
      </dgm:t>
    </dgm:pt>
    <dgm:pt modelId="{0C190FE5-C618-46F5-8632-49240823DF74}" type="parTrans" cxnId="{FD32B8EC-EAB0-4CE8-A900-CE82830B502F}">
      <dgm:prSet/>
      <dgm:spPr/>
      <dgm:t>
        <a:bodyPr/>
        <a:lstStyle/>
        <a:p>
          <a:endParaRPr lang="hr-HR"/>
        </a:p>
      </dgm:t>
    </dgm:pt>
    <dgm:pt modelId="{A1DECF74-8B44-4C04-B32F-7B6F97B11EF1}" type="sibTrans" cxnId="{FD32B8EC-EAB0-4CE8-A900-CE82830B502F}">
      <dgm:prSet/>
      <dgm:spPr/>
      <dgm:t>
        <a:bodyPr/>
        <a:lstStyle/>
        <a:p>
          <a:endParaRPr lang="hr-HR"/>
        </a:p>
      </dgm:t>
    </dgm:pt>
    <dgm:pt modelId="{8F8101B0-B7C5-49D9-AE09-79CFF3B09635}">
      <dgm:prSet custT="1"/>
      <dgm:spPr>
        <a:solidFill>
          <a:schemeClr val="bg1">
            <a:lumMod val="85000"/>
            <a:alpha val="90000"/>
          </a:schemeClr>
        </a:solidFill>
      </dgm:spPr>
      <dgm:t>
        <a:bodyPr/>
        <a:lstStyle/>
        <a:p>
          <a:r>
            <a:rPr lang="sk-SK" sz="1200" noProof="0" dirty="0" smtClean="0">
              <a:solidFill>
                <a:prstClr val="black">
                  <a:lumMod val="65000"/>
                  <a:lumOff val="35000"/>
                </a:prstClr>
              </a:solidFill>
              <a:ea typeface="Calibri"/>
              <a:cs typeface="Times New Roman"/>
            </a:rPr>
            <a:t>Cestovný ruch (hotely so 4+ hviezdičkami, zotavovne, športovo- rekreačné strediská a pod. )</a:t>
          </a:r>
        </a:p>
      </dgm:t>
    </dgm:pt>
    <dgm:pt modelId="{8DA77F4D-4262-4066-A26A-1F73E19255F4}" type="parTrans" cxnId="{7D42D943-85A4-4651-BE3A-127AA8859CB4}">
      <dgm:prSet/>
      <dgm:spPr/>
      <dgm:t>
        <a:bodyPr/>
        <a:lstStyle/>
        <a:p>
          <a:endParaRPr lang="sr-Latn-CS"/>
        </a:p>
      </dgm:t>
    </dgm:pt>
    <dgm:pt modelId="{C1C4B9E0-79FA-4A0C-BE7F-4BAD01D642B3}" type="sibTrans" cxnId="{7D42D943-85A4-4651-BE3A-127AA8859CB4}">
      <dgm:prSet/>
      <dgm:spPr/>
      <dgm:t>
        <a:bodyPr/>
        <a:lstStyle/>
        <a:p>
          <a:endParaRPr lang="sr-Latn-CS"/>
        </a:p>
      </dgm:t>
    </dgm:pt>
    <dgm:pt modelId="{A4C00BEF-8E98-455E-9A8F-B213481839A3}">
      <dgm:prSet custT="1"/>
      <dgm:spPr/>
      <dgm:t>
        <a:bodyPr/>
        <a:lstStyle/>
        <a:p>
          <a:r>
            <a:rPr lang="sk-SK" sz="1200" noProof="0" dirty="0" smtClean="0">
              <a:solidFill>
                <a:prstClr val="black">
                  <a:lumMod val="65000"/>
                  <a:lumOff val="35000"/>
                </a:prstClr>
              </a:solidFill>
              <a:cs typeface="Arial" pitchFamily="34" charset="0"/>
            </a:rPr>
            <a:t>Opatrenia na podporu činností výskumu a vývoja a  na podporu podnikania</a:t>
          </a:r>
          <a:endParaRPr lang="sk-SK" sz="1200" b="1" noProof="0" dirty="0" smtClean="0">
            <a:solidFill>
              <a:prstClr val="black">
                <a:lumMod val="65000"/>
                <a:lumOff val="35000"/>
              </a:prstClr>
            </a:solidFill>
            <a:cs typeface="Arial Bold" charset="0"/>
            <a:sym typeface="Arial Bold" charset="0"/>
          </a:endParaRPr>
        </a:p>
      </dgm:t>
    </dgm:pt>
    <dgm:pt modelId="{147C9580-7950-42F3-9956-943B438DFEA2}" type="parTrans" cxnId="{95F9125E-6EC0-479E-8A23-638C8BA98CEC}">
      <dgm:prSet/>
      <dgm:spPr/>
      <dgm:t>
        <a:bodyPr/>
        <a:lstStyle/>
        <a:p>
          <a:endParaRPr lang="hr-HR"/>
        </a:p>
      </dgm:t>
    </dgm:pt>
    <dgm:pt modelId="{1F9C25F1-9788-46C7-B247-A2958A267EBB}" type="sibTrans" cxnId="{95F9125E-6EC0-479E-8A23-638C8BA98CEC}">
      <dgm:prSet/>
      <dgm:spPr/>
      <dgm:t>
        <a:bodyPr/>
        <a:lstStyle/>
        <a:p>
          <a:endParaRPr lang="hr-HR"/>
        </a:p>
      </dgm:t>
    </dgm:pt>
    <dgm:pt modelId="{060B69ED-AD7D-4F88-9D94-48F464C4E568}">
      <dgm:prSet custT="1"/>
      <dgm:spPr/>
      <dgm:t>
        <a:bodyPr/>
        <a:lstStyle/>
        <a:p>
          <a:r>
            <a:rPr lang="sk-SK" sz="1200" noProof="0" dirty="0" smtClean="0">
              <a:solidFill>
                <a:prstClr val="black">
                  <a:lumMod val="65000"/>
                  <a:lumOff val="35000"/>
                </a:prstClr>
              </a:solidFill>
              <a:cs typeface="Arial Bold" charset="0"/>
              <a:sym typeface="Arial Bold" charset="0"/>
            </a:rPr>
            <a:t>Opatrenia na podporu investičných nákladov investičného projektu</a:t>
          </a:r>
        </a:p>
      </dgm:t>
    </dgm:pt>
    <dgm:pt modelId="{43AA865C-79B3-4D49-8D9E-6465654B5D8C}" type="parTrans" cxnId="{019B4501-ECBD-4A6A-A983-E56FBD6A896E}">
      <dgm:prSet/>
      <dgm:spPr/>
      <dgm:t>
        <a:bodyPr/>
        <a:lstStyle/>
        <a:p>
          <a:endParaRPr lang="hr-HR"/>
        </a:p>
      </dgm:t>
    </dgm:pt>
    <dgm:pt modelId="{239400EC-37EA-40B9-9557-3CCCD8F74755}" type="sibTrans" cxnId="{019B4501-ECBD-4A6A-A983-E56FBD6A896E}">
      <dgm:prSet/>
      <dgm:spPr/>
      <dgm:t>
        <a:bodyPr/>
        <a:lstStyle/>
        <a:p>
          <a:endParaRPr lang="hr-HR"/>
        </a:p>
      </dgm:t>
    </dgm:pt>
    <dgm:pt modelId="{CB7624FD-01BD-435C-B961-71D58D86B383}">
      <dgm:prSet custT="1"/>
      <dgm:spPr/>
      <dgm:t>
        <a:bodyPr/>
        <a:lstStyle/>
        <a:p>
          <a:r>
            <a:rPr lang="sk-SK" sz="1200" noProof="0" dirty="0" smtClean="0">
              <a:solidFill>
                <a:prstClr val="black">
                  <a:lumMod val="65000"/>
                  <a:lumOff val="35000"/>
                </a:prstClr>
              </a:solidFill>
              <a:cs typeface="Arial Bold" charset="0"/>
              <a:sym typeface="Arial Bold" charset="0"/>
            </a:rPr>
            <a:t>Opatrenia na podporu projektov s vysokým podielom ľudskej práce</a:t>
          </a:r>
          <a:endParaRPr lang="sk-SK" sz="1200" noProof="0" dirty="0">
            <a:solidFill>
              <a:prstClr val="black">
                <a:lumMod val="65000"/>
                <a:lumOff val="35000"/>
              </a:prstClr>
            </a:solidFill>
            <a:cs typeface="Arial Bold" charset="0"/>
            <a:sym typeface="Arial Bold" charset="0"/>
          </a:endParaRPr>
        </a:p>
      </dgm:t>
    </dgm:pt>
    <dgm:pt modelId="{F5C12A7E-B522-4132-A5CF-6E8300B9C473}" type="parTrans" cxnId="{D9FAC591-976E-4200-AFD9-CBC0F675A1DC}">
      <dgm:prSet/>
      <dgm:spPr/>
      <dgm:t>
        <a:bodyPr/>
        <a:lstStyle/>
        <a:p>
          <a:endParaRPr lang="hr-HR"/>
        </a:p>
      </dgm:t>
    </dgm:pt>
    <dgm:pt modelId="{E1BBE400-6F09-4C32-A5AB-AD3A83C2D090}" type="sibTrans" cxnId="{D9FAC591-976E-4200-AFD9-CBC0F675A1DC}">
      <dgm:prSet/>
      <dgm:spPr/>
      <dgm:t>
        <a:bodyPr/>
        <a:lstStyle/>
        <a:p>
          <a:endParaRPr lang="hr-HR"/>
        </a:p>
      </dgm:t>
    </dgm:pt>
    <dgm:pt modelId="{A5E0B69B-6A1C-4E1C-A10E-1CDE4C28A956}">
      <dgm:prSet phldrT="[Tekst]" custT="1"/>
      <dgm:spPr>
        <a:solidFill>
          <a:schemeClr val="bg1">
            <a:lumMod val="85000"/>
            <a:alpha val="90000"/>
          </a:schemeClr>
        </a:solidFill>
      </dgm:spPr>
      <dgm:t>
        <a:bodyPr/>
        <a:lstStyle/>
        <a:p>
          <a:r>
            <a:rPr lang="sk-SK" sz="1200" noProof="0" smtClean="0">
              <a:solidFill>
                <a:prstClr val="black">
                  <a:lumMod val="65000"/>
                  <a:lumOff val="35000"/>
                </a:prstClr>
              </a:solidFill>
              <a:cs typeface="Arial" pitchFamily="34" charset="0"/>
            </a:rPr>
            <a:t>Daňové stimuly</a:t>
          </a:r>
          <a:endParaRPr lang="sk-SK" sz="1200" noProof="0"/>
        </a:p>
      </dgm:t>
    </dgm:pt>
    <dgm:pt modelId="{6641D5C2-859C-4C18-A6C3-8ADEC5B31D00}" type="parTrans" cxnId="{1AB4C618-2E81-4369-9ACB-2FC970542EA8}">
      <dgm:prSet/>
      <dgm:spPr/>
      <dgm:t>
        <a:bodyPr/>
        <a:lstStyle/>
        <a:p>
          <a:endParaRPr lang="sr-Latn-CS"/>
        </a:p>
      </dgm:t>
    </dgm:pt>
    <dgm:pt modelId="{815F844D-E578-4774-8EB5-610F8B00DD5A}" type="sibTrans" cxnId="{1AB4C618-2E81-4369-9ACB-2FC970542EA8}">
      <dgm:prSet/>
      <dgm:spPr/>
      <dgm:t>
        <a:bodyPr/>
        <a:lstStyle/>
        <a:p>
          <a:endParaRPr lang="sr-Latn-CS"/>
        </a:p>
      </dgm:t>
    </dgm:pt>
    <dgm:pt modelId="{E3142F20-0A82-4681-9A0C-61A5118DA7DD}">
      <dgm:prSet custT="1"/>
      <dgm:spPr/>
      <dgm:t>
        <a:bodyPr/>
        <a:lstStyle/>
        <a:p>
          <a:r>
            <a:rPr lang="hr-HR" sz="1200" dirty="0" smtClean="0">
              <a:solidFill>
                <a:schemeClr val="tx1">
                  <a:lumMod val="65000"/>
                  <a:lumOff val="35000"/>
                </a:schemeClr>
              </a:solidFill>
            </a:rPr>
            <a:t> Stroje a zariadenia a nehmotný majetok: patentové práva, licencie, know-how alebo</a:t>
          </a:r>
          <a:endParaRPr lang="en-US" sz="1200" noProof="0" dirty="0">
            <a:solidFill>
              <a:schemeClr val="tx1">
                <a:lumMod val="65000"/>
                <a:lumOff val="35000"/>
              </a:schemeClr>
            </a:solidFill>
          </a:endParaRPr>
        </a:p>
      </dgm:t>
    </dgm:pt>
    <dgm:pt modelId="{80E4A77D-A93E-47B1-82FF-4EA1271DFB37}" type="parTrans" cxnId="{3B591ABD-003A-4D04-8409-0B1CD0DCDC73}">
      <dgm:prSet/>
      <dgm:spPr/>
      <dgm:t>
        <a:bodyPr/>
        <a:lstStyle/>
        <a:p>
          <a:endParaRPr lang="hr-HR"/>
        </a:p>
      </dgm:t>
    </dgm:pt>
    <dgm:pt modelId="{225CF128-A410-4AA6-AC15-1A4288C9BBBD}" type="sibTrans" cxnId="{3B591ABD-003A-4D04-8409-0B1CD0DCDC73}">
      <dgm:prSet/>
      <dgm:spPr/>
      <dgm:t>
        <a:bodyPr/>
        <a:lstStyle/>
        <a:p>
          <a:endParaRPr lang="hr-HR"/>
        </a:p>
      </dgm:t>
    </dgm:pt>
    <dgm:pt modelId="{9B7DC06B-3900-4933-87DE-1F2F8CA94910}">
      <dgm:prSet custT="1"/>
      <dgm:spPr/>
      <dgm:t>
        <a:bodyPr/>
        <a:lstStyle/>
        <a:p>
          <a:r>
            <a:rPr lang="hr-HR" sz="1200" dirty="0" smtClean="0">
              <a:solidFill>
                <a:schemeClr val="tx1">
                  <a:lumMod val="65000"/>
                  <a:lumOff val="35000"/>
                </a:schemeClr>
              </a:solidFill>
              <a:cs typeface="Arial" pitchFamily="34" charset="0"/>
            </a:rPr>
            <a:t>2</a:t>
          </a:r>
          <a:r>
            <a:rPr lang="en-US" sz="1200" dirty="0" smtClean="0">
              <a:solidFill>
                <a:schemeClr val="tx1">
                  <a:lumMod val="65000"/>
                  <a:lumOff val="35000"/>
                </a:schemeClr>
              </a:solidFill>
              <a:cs typeface="Arial" pitchFamily="34" charset="0"/>
            </a:rPr>
            <a:t> </a:t>
          </a:r>
          <a:r>
            <a:rPr lang="sk-SK" sz="1200" dirty="0" smtClean="0">
              <a:solidFill>
                <a:schemeClr val="tx1">
                  <a:lumMod val="65000"/>
                  <a:lumOff val="35000"/>
                </a:schemeClr>
              </a:solidFill>
              <a:cs typeface="Arial" pitchFamily="34" charset="0"/>
            </a:rPr>
            <a:t> roky  hrubej mzdy</a:t>
          </a:r>
          <a:endParaRPr lang="en-US" sz="1200" noProof="0" dirty="0">
            <a:solidFill>
              <a:schemeClr val="tx1">
                <a:lumMod val="65000"/>
                <a:lumOff val="35000"/>
              </a:schemeClr>
            </a:solidFill>
          </a:endParaRPr>
        </a:p>
      </dgm:t>
    </dgm:pt>
    <dgm:pt modelId="{90CA5597-E73F-4D0D-8DAD-609ED8DD81EC}" type="parTrans" cxnId="{1AACA9DA-8096-41DC-92B4-531ED8970D3A}">
      <dgm:prSet/>
      <dgm:spPr/>
      <dgm:t>
        <a:bodyPr/>
        <a:lstStyle/>
        <a:p>
          <a:endParaRPr lang="hr-HR"/>
        </a:p>
      </dgm:t>
    </dgm:pt>
    <dgm:pt modelId="{0A978013-C821-43A0-9C42-A6D95CFFB24B}" type="sibTrans" cxnId="{1AACA9DA-8096-41DC-92B4-531ED8970D3A}">
      <dgm:prSet/>
      <dgm:spPr/>
      <dgm:t>
        <a:bodyPr/>
        <a:lstStyle/>
        <a:p>
          <a:endParaRPr lang="hr-HR"/>
        </a:p>
      </dgm:t>
    </dgm:pt>
    <dgm:pt modelId="{FA1751D0-D237-42A6-8500-EF1E40EFC10B}">
      <dgm:prSet phldrT="[Tekst]" custT="1"/>
      <dgm:spPr>
        <a:solidFill>
          <a:schemeClr val="bg1">
            <a:lumMod val="85000"/>
            <a:alpha val="90000"/>
          </a:schemeClr>
        </a:solidFill>
      </dgm:spPr>
      <dgm:t>
        <a:bodyPr/>
        <a:lstStyle/>
        <a:p>
          <a:r>
            <a:rPr lang="sk-SK" sz="1200" noProof="0" smtClean="0">
              <a:solidFill>
                <a:prstClr val="black">
                  <a:lumMod val="65000"/>
                  <a:lumOff val="35000"/>
                </a:prstClr>
              </a:solidFill>
              <a:ea typeface="Calibri"/>
              <a:cs typeface="Times New Roman"/>
            </a:rPr>
            <a:t>Technologické centrá</a:t>
          </a:r>
          <a:endParaRPr lang="sk-SK" sz="1200" noProof="0"/>
        </a:p>
      </dgm:t>
    </dgm:pt>
    <dgm:pt modelId="{AAA7C80E-AFDB-4B45-9106-C1EE8CFB78D5}" type="parTrans" cxnId="{6875AB07-9E55-4B33-B5A9-8019F91EA21E}">
      <dgm:prSet/>
      <dgm:spPr/>
      <dgm:t>
        <a:bodyPr/>
        <a:lstStyle/>
        <a:p>
          <a:endParaRPr lang="sr-Latn-CS"/>
        </a:p>
      </dgm:t>
    </dgm:pt>
    <dgm:pt modelId="{6E5BAFBC-FDF1-4847-9B91-FE53C799DDA0}" type="sibTrans" cxnId="{6875AB07-9E55-4B33-B5A9-8019F91EA21E}">
      <dgm:prSet/>
      <dgm:spPr/>
      <dgm:t>
        <a:bodyPr/>
        <a:lstStyle/>
        <a:p>
          <a:endParaRPr lang="sr-Latn-CS"/>
        </a:p>
      </dgm:t>
    </dgm:pt>
    <dgm:pt modelId="{C61DC8B4-BCCE-42D3-A1AA-658312DD08B6}">
      <dgm:prSet phldrT="[Tekst]" custT="1"/>
      <dgm:spPr>
        <a:solidFill>
          <a:schemeClr val="bg1">
            <a:lumMod val="85000"/>
            <a:alpha val="90000"/>
          </a:schemeClr>
        </a:solidFill>
      </dgm:spPr>
      <dgm:t>
        <a:bodyPr/>
        <a:lstStyle/>
        <a:p>
          <a:r>
            <a:rPr lang="sk-SK" sz="1200" noProof="0" dirty="0" smtClean="0">
              <a:solidFill>
                <a:prstClr val="black">
                  <a:lumMod val="65000"/>
                  <a:lumOff val="35000"/>
                </a:prstClr>
              </a:solidFill>
              <a:cs typeface="Arial" pitchFamily="34" charset="0"/>
            </a:rPr>
            <a:t>Opatrenia na podporu zamestnanosti a vzdelávania</a:t>
          </a:r>
          <a:endParaRPr lang="sk-SK" sz="1200" noProof="0" dirty="0"/>
        </a:p>
      </dgm:t>
    </dgm:pt>
    <dgm:pt modelId="{49905B9E-9B38-4BF7-8891-A311DFD3FC42}" type="parTrans" cxnId="{C5EC0546-5398-43C4-AB02-BB6F03185D9A}">
      <dgm:prSet/>
      <dgm:spPr/>
      <dgm:t>
        <a:bodyPr/>
        <a:lstStyle/>
        <a:p>
          <a:endParaRPr lang="sr-Latn-CS"/>
        </a:p>
      </dgm:t>
    </dgm:pt>
    <dgm:pt modelId="{42CDBB26-7570-46A2-8D8E-D2A33CC0CA78}" type="sibTrans" cxnId="{C5EC0546-5398-43C4-AB02-BB6F03185D9A}">
      <dgm:prSet/>
      <dgm:spPr/>
      <dgm:t>
        <a:bodyPr/>
        <a:lstStyle/>
        <a:p>
          <a:endParaRPr lang="sr-Latn-CS"/>
        </a:p>
      </dgm:t>
    </dgm:pt>
    <dgm:pt modelId="{08D38A67-90E1-4308-8A72-59CBDC63B4B7}" type="pres">
      <dgm:prSet presAssocID="{6BA535BE-CEB0-4F88-BB14-96CED7B88DF3}" presName="Name0" presStyleCnt="0">
        <dgm:presLayoutVars>
          <dgm:dir/>
          <dgm:animLvl val="lvl"/>
          <dgm:resizeHandles val="exact"/>
        </dgm:presLayoutVars>
      </dgm:prSet>
      <dgm:spPr/>
      <dgm:t>
        <a:bodyPr/>
        <a:lstStyle/>
        <a:p>
          <a:endParaRPr lang="hr-HR"/>
        </a:p>
      </dgm:t>
    </dgm:pt>
    <dgm:pt modelId="{F92115E4-8545-4100-8ED8-5C1C3C3C8B06}" type="pres">
      <dgm:prSet presAssocID="{B9E339F2-FD84-48F8-91B3-34B95F83B5C1}" presName="linNode" presStyleCnt="0"/>
      <dgm:spPr/>
    </dgm:pt>
    <dgm:pt modelId="{B233737E-6ED3-4FB9-A778-F250520D208C}" type="pres">
      <dgm:prSet presAssocID="{B9E339F2-FD84-48F8-91B3-34B95F83B5C1}" presName="parentText" presStyleLbl="node1" presStyleIdx="0" presStyleCnt="3" custScaleX="86916" custScaleY="79071">
        <dgm:presLayoutVars>
          <dgm:chMax val="1"/>
          <dgm:bulletEnabled val="1"/>
        </dgm:presLayoutVars>
      </dgm:prSet>
      <dgm:spPr/>
      <dgm:t>
        <a:bodyPr/>
        <a:lstStyle/>
        <a:p>
          <a:endParaRPr lang="hr-HR"/>
        </a:p>
      </dgm:t>
    </dgm:pt>
    <dgm:pt modelId="{671C880C-CA1C-4F5B-99A3-9B190A13D862}" type="pres">
      <dgm:prSet presAssocID="{B9E339F2-FD84-48F8-91B3-34B95F83B5C1}" presName="descendantText" presStyleLbl="alignAccFollowNode1" presStyleIdx="0" presStyleCnt="3" custScaleY="85849" custLinFactNeighborX="500">
        <dgm:presLayoutVars>
          <dgm:bulletEnabled val="1"/>
        </dgm:presLayoutVars>
      </dgm:prSet>
      <dgm:spPr/>
      <dgm:t>
        <a:bodyPr/>
        <a:lstStyle/>
        <a:p>
          <a:endParaRPr lang="hr-HR"/>
        </a:p>
      </dgm:t>
    </dgm:pt>
    <dgm:pt modelId="{7E1C8CD4-9C93-4AFC-ABCE-CDB1F02B4A8F}" type="pres">
      <dgm:prSet presAssocID="{89BF0C93-DEB5-49C3-A736-C3683755B31D}" presName="sp" presStyleCnt="0"/>
      <dgm:spPr/>
    </dgm:pt>
    <dgm:pt modelId="{26CABC5F-73D7-4179-BA36-A0DEA401B249}" type="pres">
      <dgm:prSet presAssocID="{9E51BEAC-B9DC-4EAD-8011-5520B8FB7660}" presName="linNode" presStyleCnt="0"/>
      <dgm:spPr/>
    </dgm:pt>
    <dgm:pt modelId="{2BEB3348-DDCA-4251-8812-1EB2946061D8}" type="pres">
      <dgm:prSet presAssocID="{9E51BEAC-B9DC-4EAD-8011-5520B8FB7660}" presName="parentText" presStyleLbl="node1" presStyleIdx="1" presStyleCnt="3" custScaleX="86916" custScaleY="77358">
        <dgm:presLayoutVars>
          <dgm:chMax val="1"/>
          <dgm:bulletEnabled val="1"/>
        </dgm:presLayoutVars>
      </dgm:prSet>
      <dgm:spPr/>
      <dgm:t>
        <a:bodyPr/>
        <a:lstStyle/>
        <a:p>
          <a:endParaRPr lang="hr-HR"/>
        </a:p>
      </dgm:t>
    </dgm:pt>
    <dgm:pt modelId="{D890E3DD-3D71-4C19-995B-E0DF4AD71C2D}" type="pres">
      <dgm:prSet presAssocID="{9E51BEAC-B9DC-4EAD-8011-5520B8FB7660}" presName="descendantText" presStyleLbl="alignAccFollowNode1" presStyleIdx="1" presStyleCnt="3" custScaleY="87649">
        <dgm:presLayoutVars>
          <dgm:bulletEnabled val="1"/>
        </dgm:presLayoutVars>
      </dgm:prSet>
      <dgm:spPr/>
      <dgm:t>
        <a:bodyPr/>
        <a:lstStyle/>
        <a:p>
          <a:endParaRPr lang="hr-HR"/>
        </a:p>
      </dgm:t>
    </dgm:pt>
    <dgm:pt modelId="{ED7E0C19-BC9A-4141-98E9-E4208AA77C8A}" type="pres">
      <dgm:prSet presAssocID="{DBD2794E-EB57-446D-B866-46E8E00B51F6}" presName="sp" presStyleCnt="0"/>
      <dgm:spPr/>
    </dgm:pt>
    <dgm:pt modelId="{55E879F9-1362-46B2-9C01-0AA35FF4966A}" type="pres">
      <dgm:prSet presAssocID="{242BA558-2078-4DF3-8680-0146E4F1B76D}" presName="linNode" presStyleCnt="0"/>
      <dgm:spPr/>
    </dgm:pt>
    <dgm:pt modelId="{CE5A3614-A01B-40C5-8355-8A397E3894A7}" type="pres">
      <dgm:prSet presAssocID="{242BA558-2078-4DF3-8680-0146E4F1B76D}" presName="parentText" presStyleLbl="node1" presStyleIdx="2" presStyleCnt="3" custScaleX="86916" custScaleY="75595">
        <dgm:presLayoutVars>
          <dgm:chMax val="1"/>
          <dgm:bulletEnabled val="1"/>
        </dgm:presLayoutVars>
      </dgm:prSet>
      <dgm:spPr/>
      <dgm:t>
        <a:bodyPr/>
        <a:lstStyle/>
        <a:p>
          <a:endParaRPr lang="hr-HR"/>
        </a:p>
      </dgm:t>
    </dgm:pt>
    <dgm:pt modelId="{CAFB1F9B-BE77-45AB-B4E8-55B9FE53C6C3}" type="pres">
      <dgm:prSet presAssocID="{242BA558-2078-4DF3-8680-0146E4F1B76D}" presName="descendantText" presStyleLbl="alignAccFollowNode1" presStyleIdx="2" presStyleCnt="3" custScaleY="81616">
        <dgm:presLayoutVars>
          <dgm:bulletEnabled val="1"/>
        </dgm:presLayoutVars>
      </dgm:prSet>
      <dgm:spPr/>
      <dgm:t>
        <a:bodyPr/>
        <a:lstStyle/>
        <a:p>
          <a:endParaRPr lang="hr-HR"/>
        </a:p>
      </dgm:t>
    </dgm:pt>
  </dgm:ptLst>
  <dgm:cxnLst>
    <dgm:cxn modelId="{A1AE73B3-DAB2-4776-AE7D-D77FF0DFA9EB}" type="presOf" srcId="{10C2758D-0970-4BD0-B79B-2FCA1585BA4A}" destId="{671C880C-CA1C-4F5B-99A3-9B190A13D862}" srcOrd="0" destOrd="2" presId="urn:microsoft.com/office/officeart/2005/8/layout/vList5"/>
    <dgm:cxn modelId="{894434C7-FE40-4C17-9370-124CC9F89236}" type="presOf" srcId="{242BA558-2078-4DF3-8680-0146E4F1B76D}" destId="{CE5A3614-A01B-40C5-8355-8A397E3894A7}" srcOrd="0" destOrd="0" presId="urn:microsoft.com/office/officeart/2005/8/layout/vList5"/>
    <dgm:cxn modelId="{1AB4C618-2E81-4369-9ACB-2FC970542EA8}" srcId="{9E51BEAC-B9DC-4EAD-8011-5520B8FB7660}" destId="{A5E0B69B-6A1C-4E1C-A10E-1CDE4C28A956}" srcOrd="0" destOrd="0" parTransId="{6641D5C2-859C-4C18-A6C3-8ADEC5B31D00}" sibTransId="{815F844D-E578-4774-8EB5-610F8B00DD5A}"/>
    <dgm:cxn modelId="{019B4501-ECBD-4A6A-A983-E56FBD6A896E}" srcId="{9E51BEAC-B9DC-4EAD-8011-5520B8FB7660}" destId="{060B69ED-AD7D-4F88-9D94-48F464C4E568}" srcOrd="3" destOrd="0" parTransId="{43AA865C-79B3-4D49-8D9E-6465654B5D8C}" sibTransId="{239400EC-37EA-40B9-9557-3CCCD8F74755}"/>
    <dgm:cxn modelId="{D9FAC591-976E-4200-AFD9-CBC0F675A1DC}" srcId="{9E51BEAC-B9DC-4EAD-8011-5520B8FB7660}" destId="{CB7624FD-01BD-435C-B961-71D58D86B383}" srcOrd="4" destOrd="0" parTransId="{F5C12A7E-B522-4132-A5CF-6E8300B9C473}" sibTransId="{E1BBE400-6F09-4C32-A5AB-AD3A83C2D090}"/>
    <dgm:cxn modelId="{5C3DA2A6-31E7-4807-8E99-6DCE8CCE081E}" type="presOf" srcId="{E3142F20-0A82-4681-9A0C-61A5118DA7DD}" destId="{CAFB1F9B-BE77-45AB-B4E8-55B9FE53C6C3}" srcOrd="0" destOrd="1" presId="urn:microsoft.com/office/officeart/2005/8/layout/vList5"/>
    <dgm:cxn modelId="{B2F93A09-9BE6-4D86-B2AC-4CF689A0FC48}" srcId="{242BA558-2078-4DF3-8680-0146E4F1B76D}" destId="{9AA3266D-4E24-4E3A-84AE-A4BC16979533}" srcOrd="0" destOrd="0" parTransId="{9523F4E7-916C-40F3-B84E-18828CEE7561}" sibTransId="{20AD37E9-7DFA-4D03-85A4-F95CB093B426}"/>
    <dgm:cxn modelId="{984E86B9-80EE-4769-8D2D-F153767A35A1}" type="presOf" srcId="{DBEBBF76-12FB-4799-906B-54221B3B03F6}" destId="{671C880C-CA1C-4F5B-99A3-9B190A13D862}" srcOrd="0" destOrd="0" presId="urn:microsoft.com/office/officeart/2005/8/layout/vList5"/>
    <dgm:cxn modelId="{7D42D943-85A4-4651-BE3A-127AA8859CB4}" srcId="{B9E339F2-FD84-48F8-91B3-34B95F83B5C1}" destId="{8F8101B0-B7C5-49D9-AE09-79CFF3B09635}" srcOrd="3" destOrd="0" parTransId="{8DA77F4D-4262-4066-A26A-1F73E19255F4}" sibTransId="{C1C4B9E0-79FA-4A0C-BE7F-4BAD01D642B3}"/>
    <dgm:cxn modelId="{47D047B6-822B-48B8-967F-E69AAF1FBBA1}" type="presOf" srcId="{9E51BEAC-B9DC-4EAD-8011-5520B8FB7660}" destId="{2BEB3348-DDCA-4251-8812-1EB2946061D8}" srcOrd="0" destOrd="0" presId="urn:microsoft.com/office/officeart/2005/8/layout/vList5"/>
    <dgm:cxn modelId="{3B591ABD-003A-4D04-8409-0B1CD0DCDC73}" srcId="{242BA558-2078-4DF3-8680-0146E4F1B76D}" destId="{E3142F20-0A82-4681-9A0C-61A5118DA7DD}" srcOrd="1" destOrd="0" parTransId="{80E4A77D-A93E-47B1-82FF-4EA1271DFB37}" sibTransId="{225CF128-A410-4AA6-AC15-1A4288C9BBBD}"/>
    <dgm:cxn modelId="{F3D43777-8543-44BD-85D7-7244D272692A}" srcId="{B9E339F2-FD84-48F8-91B3-34B95F83B5C1}" destId="{DBEBBF76-12FB-4799-906B-54221B3B03F6}" srcOrd="0" destOrd="0" parTransId="{4488859D-AF3C-43BD-83F6-01FB5D8F7BE5}" sibTransId="{220610DB-B756-4785-9604-29D9F0634189}"/>
    <dgm:cxn modelId="{95F9125E-6EC0-479E-8A23-638C8BA98CEC}" srcId="{9E51BEAC-B9DC-4EAD-8011-5520B8FB7660}" destId="{A4C00BEF-8E98-455E-9A8F-B213481839A3}" srcOrd="2" destOrd="0" parTransId="{147C9580-7950-42F3-9956-943B438DFEA2}" sibTransId="{1F9C25F1-9788-46C7-B247-A2958A267EBB}"/>
    <dgm:cxn modelId="{C453A58A-F91A-4A6C-97DE-B1BFC8B45766}" srcId="{6BA535BE-CEB0-4F88-BB14-96CED7B88DF3}" destId="{242BA558-2078-4DF3-8680-0146E4F1B76D}" srcOrd="2" destOrd="0" parTransId="{E7E4E38E-ED58-433D-836C-ED02AE5829DC}" sibTransId="{14FFB9DB-9DD2-4DC5-BEF0-856C316AF495}"/>
    <dgm:cxn modelId="{E2FAE220-1A6E-44EF-9D12-C2FEA1E6AA24}" type="presOf" srcId="{A4C00BEF-8E98-455E-9A8F-B213481839A3}" destId="{D890E3DD-3D71-4C19-995B-E0DF4AD71C2D}" srcOrd="0" destOrd="2" presId="urn:microsoft.com/office/officeart/2005/8/layout/vList5"/>
    <dgm:cxn modelId="{706DFA01-523D-4041-A8AA-9C42DBBA3922}" type="presOf" srcId="{A5E0B69B-6A1C-4E1C-A10E-1CDE4C28A956}" destId="{D890E3DD-3D71-4C19-995B-E0DF4AD71C2D}" srcOrd="0" destOrd="0" presId="urn:microsoft.com/office/officeart/2005/8/layout/vList5"/>
    <dgm:cxn modelId="{FD32B8EC-EAB0-4CE8-A900-CE82830B502F}" srcId="{B9E339F2-FD84-48F8-91B3-34B95F83B5C1}" destId="{10C2758D-0970-4BD0-B79B-2FCA1585BA4A}" srcOrd="2" destOrd="0" parTransId="{0C190FE5-C618-46F5-8632-49240823DF74}" sibTransId="{A1DECF74-8B44-4C04-B32F-7B6F97B11EF1}"/>
    <dgm:cxn modelId="{6875AB07-9E55-4B33-B5A9-8019F91EA21E}" srcId="{B9E339F2-FD84-48F8-91B3-34B95F83B5C1}" destId="{FA1751D0-D237-42A6-8500-EF1E40EFC10B}" srcOrd="1" destOrd="0" parTransId="{AAA7C80E-AFDB-4B45-9106-C1EE8CFB78D5}" sibTransId="{6E5BAFBC-FDF1-4847-9B91-FE53C799DDA0}"/>
    <dgm:cxn modelId="{F805653A-48C8-420D-92DA-0BCCF08121BA}" srcId="{6BA535BE-CEB0-4F88-BB14-96CED7B88DF3}" destId="{9E51BEAC-B9DC-4EAD-8011-5520B8FB7660}" srcOrd="1" destOrd="0" parTransId="{41364AD8-D1A7-4DDB-BB2B-AFB851BD60E0}" sibTransId="{DBD2794E-EB57-446D-B866-46E8E00B51F6}"/>
    <dgm:cxn modelId="{C4075B5C-F1BE-42E5-8EAA-E739912354E8}" type="presOf" srcId="{FA1751D0-D237-42A6-8500-EF1E40EFC10B}" destId="{671C880C-CA1C-4F5B-99A3-9B190A13D862}" srcOrd="0" destOrd="1" presId="urn:microsoft.com/office/officeart/2005/8/layout/vList5"/>
    <dgm:cxn modelId="{A36603FB-E4D1-458F-AD14-036930C9594E}" type="presOf" srcId="{8F8101B0-B7C5-49D9-AE09-79CFF3B09635}" destId="{671C880C-CA1C-4F5B-99A3-9B190A13D862}" srcOrd="0" destOrd="3" presId="urn:microsoft.com/office/officeart/2005/8/layout/vList5"/>
    <dgm:cxn modelId="{3D873AE0-AF17-4ED0-8138-921739480FB9}" type="presOf" srcId="{6BA535BE-CEB0-4F88-BB14-96CED7B88DF3}" destId="{08D38A67-90E1-4308-8A72-59CBDC63B4B7}" srcOrd="0" destOrd="0" presId="urn:microsoft.com/office/officeart/2005/8/layout/vList5"/>
    <dgm:cxn modelId="{68B75693-339A-461C-BBC6-EC24E63365DB}" type="presOf" srcId="{B9E339F2-FD84-48F8-91B3-34B95F83B5C1}" destId="{B233737E-6ED3-4FB9-A778-F250520D208C}" srcOrd="0" destOrd="0" presId="urn:microsoft.com/office/officeart/2005/8/layout/vList5"/>
    <dgm:cxn modelId="{EB349E48-3C3C-4307-8390-E385644D2FD5}" type="presOf" srcId="{9B7DC06B-3900-4933-87DE-1F2F8CA94910}" destId="{CAFB1F9B-BE77-45AB-B4E8-55B9FE53C6C3}" srcOrd="0" destOrd="2" presId="urn:microsoft.com/office/officeart/2005/8/layout/vList5"/>
    <dgm:cxn modelId="{F3DB94B0-3629-4C43-A296-1D0C0AE3A840}" srcId="{6BA535BE-CEB0-4F88-BB14-96CED7B88DF3}" destId="{B9E339F2-FD84-48F8-91B3-34B95F83B5C1}" srcOrd="0" destOrd="0" parTransId="{240F80C0-5C18-4711-9ECB-8F3B5317F714}" sibTransId="{89BF0C93-DEB5-49C3-A736-C3683755B31D}"/>
    <dgm:cxn modelId="{8ABB7C99-0CDB-4E9A-B810-A6864CBF125A}" type="presOf" srcId="{CB7624FD-01BD-435C-B961-71D58D86B383}" destId="{D890E3DD-3D71-4C19-995B-E0DF4AD71C2D}" srcOrd="0" destOrd="4" presId="urn:microsoft.com/office/officeart/2005/8/layout/vList5"/>
    <dgm:cxn modelId="{C5EC0546-5398-43C4-AB02-BB6F03185D9A}" srcId="{9E51BEAC-B9DC-4EAD-8011-5520B8FB7660}" destId="{C61DC8B4-BCCE-42D3-A1AA-658312DD08B6}" srcOrd="1" destOrd="0" parTransId="{49905B9E-9B38-4BF7-8891-A311DFD3FC42}" sibTransId="{42CDBB26-7570-46A2-8D8E-D2A33CC0CA78}"/>
    <dgm:cxn modelId="{1AACA9DA-8096-41DC-92B4-531ED8970D3A}" srcId="{242BA558-2078-4DF3-8680-0146E4F1B76D}" destId="{9B7DC06B-3900-4933-87DE-1F2F8CA94910}" srcOrd="2" destOrd="0" parTransId="{90CA5597-E73F-4D0D-8DAD-609ED8DD81EC}" sibTransId="{0A978013-C821-43A0-9C42-A6D95CFFB24B}"/>
    <dgm:cxn modelId="{426F5E1D-D951-4BE9-8BD0-1EDD4DCA18F3}" type="presOf" srcId="{9AA3266D-4E24-4E3A-84AE-A4BC16979533}" destId="{CAFB1F9B-BE77-45AB-B4E8-55B9FE53C6C3}" srcOrd="0" destOrd="0" presId="urn:microsoft.com/office/officeart/2005/8/layout/vList5"/>
    <dgm:cxn modelId="{6022C080-3F34-4E0A-B226-D236084192B6}" type="presOf" srcId="{C61DC8B4-BCCE-42D3-A1AA-658312DD08B6}" destId="{D890E3DD-3D71-4C19-995B-E0DF4AD71C2D}" srcOrd="0" destOrd="1" presId="urn:microsoft.com/office/officeart/2005/8/layout/vList5"/>
    <dgm:cxn modelId="{AAA6F9A3-9A72-4908-BA0F-19531E5CBFEA}" type="presOf" srcId="{060B69ED-AD7D-4F88-9D94-48F464C4E568}" destId="{D890E3DD-3D71-4C19-995B-E0DF4AD71C2D}" srcOrd="0" destOrd="3" presId="urn:microsoft.com/office/officeart/2005/8/layout/vList5"/>
    <dgm:cxn modelId="{5B0A0013-5C02-4C23-B41F-2CDC454A1844}" type="presParOf" srcId="{08D38A67-90E1-4308-8A72-59CBDC63B4B7}" destId="{F92115E4-8545-4100-8ED8-5C1C3C3C8B06}" srcOrd="0" destOrd="0" presId="urn:microsoft.com/office/officeart/2005/8/layout/vList5"/>
    <dgm:cxn modelId="{BCEA6FAC-8093-4679-A666-55022C7AB9E5}" type="presParOf" srcId="{F92115E4-8545-4100-8ED8-5C1C3C3C8B06}" destId="{B233737E-6ED3-4FB9-A778-F250520D208C}" srcOrd="0" destOrd="0" presId="urn:microsoft.com/office/officeart/2005/8/layout/vList5"/>
    <dgm:cxn modelId="{A56E9D69-B39C-49B6-B70F-B55FDCC46683}" type="presParOf" srcId="{F92115E4-8545-4100-8ED8-5C1C3C3C8B06}" destId="{671C880C-CA1C-4F5B-99A3-9B190A13D862}" srcOrd="1" destOrd="0" presId="urn:microsoft.com/office/officeart/2005/8/layout/vList5"/>
    <dgm:cxn modelId="{9DBD901C-2ABE-4E51-86F2-74ED16E5E265}" type="presParOf" srcId="{08D38A67-90E1-4308-8A72-59CBDC63B4B7}" destId="{7E1C8CD4-9C93-4AFC-ABCE-CDB1F02B4A8F}" srcOrd="1" destOrd="0" presId="urn:microsoft.com/office/officeart/2005/8/layout/vList5"/>
    <dgm:cxn modelId="{753D23FA-D0DA-49F2-A76B-167369185333}" type="presParOf" srcId="{08D38A67-90E1-4308-8A72-59CBDC63B4B7}" destId="{26CABC5F-73D7-4179-BA36-A0DEA401B249}" srcOrd="2" destOrd="0" presId="urn:microsoft.com/office/officeart/2005/8/layout/vList5"/>
    <dgm:cxn modelId="{04E6A838-0959-4195-AB16-3972242B28EC}" type="presParOf" srcId="{26CABC5F-73D7-4179-BA36-A0DEA401B249}" destId="{2BEB3348-DDCA-4251-8812-1EB2946061D8}" srcOrd="0" destOrd="0" presId="urn:microsoft.com/office/officeart/2005/8/layout/vList5"/>
    <dgm:cxn modelId="{2D5821CF-ED6C-43D9-B5CA-EB1D18C4D578}" type="presParOf" srcId="{26CABC5F-73D7-4179-BA36-A0DEA401B249}" destId="{D890E3DD-3D71-4C19-995B-E0DF4AD71C2D}" srcOrd="1" destOrd="0" presId="urn:microsoft.com/office/officeart/2005/8/layout/vList5"/>
    <dgm:cxn modelId="{CFBF6627-D9C4-447D-A66A-B0277FFBCA16}" type="presParOf" srcId="{08D38A67-90E1-4308-8A72-59CBDC63B4B7}" destId="{ED7E0C19-BC9A-4141-98E9-E4208AA77C8A}" srcOrd="3" destOrd="0" presId="urn:microsoft.com/office/officeart/2005/8/layout/vList5"/>
    <dgm:cxn modelId="{02842597-AE2D-4B8E-A344-A5E458ECE241}" type="presParOf" srcId="{08D38A67-90E1-4308-8A72-59CBDC63B4B7}" destId="{55E879F9-1362-46B2-9C01-0AA35FF4966A}" srcOrd="4" destOrd="0" presId="urn:microsoft.com/office/officeart/2005/8/layout/vList5"/>
    <dgm:cxn modelId="{1D1F87C1-92FB-426A-8957-861D0FBDB98B}" type="presParOf" srcId="{55E879F9-1362-46B2-9C01-0AA35FF4966A}" destId="{CE5A3614-A01B-40C5-8355-8A397E3894A7}" srcOrd="0" destOrd="0" presId="urn:microsoft.com/office/officeart/2005/8/layout/vList5"/>
    <dgm:cxn modelId="{DABEBF82-1F34-4C6D-ADDC-748CC590E172}" type="presParOf" srcId="{55E879F9-1362-46B2-9C01-0AA35FF4966A}" destId="{CAFB1F9B-BE77-45AB-B4E8-55B9FE53C6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3F1E9-8758-48D0-9760-084D951FAFD0}" type="doc">
      <dgm:prSet loTypeId="urn:microsoft.com/office/officeart/2005/8/layout/pyramid2" loCatId="pyramid" qsTypeId="urn:microsoft.com/office/officeart/2005/8/quickstyle/simple1#3" qsCatId="simple" csTypeId="urn:microsoft.com/office/officeart/2005/8/colors/colorful1#2" csCatId="colorful" phldr="1"/>
      <dgm:spPr/>
    </dgm:pt>
    <dgm:pt modelId="{C665CBFC-0021-4A7A-AEB9-1F5F8DC6FACA}">
      <dgm:prSet phldrT="[Tekst]" custT="1"/>
      <dgm:spPr/>
      <dgm:t>
        <a:bodyPr/>
        <a:lstStyle/>
        <a:p>
          <a:r>
            <a:rPr lang="hr-HR" sz="4000" dirty="0" smtClean="0">
              <a:solidFill>
                <a:schemeClr val="tx1">
                  <a:lumMod val="65000"/>
                  <a:lumOff val="35000"/>
                </a:schemeClr>
              </a:solidFill>
            </a:rPr>
            <a:t>&gt;100</a:t>
          </a:r>
          <a:r>
            <a:rPr lang="hr-HR" sz="3300" dirty="0" smtClean="0">
              <a:solidFill>
                <a:schemeClr val="tx1">
                  <a:lumMod val="65000"/>
                  <a:lumOff val="35000"/>
                </a:schemeClr>
              </a:solidFill>
            </a:rPr>
            <a:t/>
          </a:r>
          <a:br>
            <a:rPr lang="hr-HR" sz="3300" dirty="0" smtClean="0">
              <a:solidFill>
                <a:schemeClr val="tx1">
                  <a:lumMod val="65000"/>
                  <a:lumOff val="35000"/>
                </a:schemeClr>
              </a:solidFill>
            </a:rPr>
          </a:br>
          <a:r>
            <a:rPr lang="hr-HR" sz="2000" dirty="0" smtClean="0">
              <a:solidFill>
                <a:schemeClr val="tx1">
                  <a:lumMod val="65000"/>
                  <a:lumOff val="35000"/>
                </a:schemeClr>
              </a:solidFill>
            </a:rPr>
            <a:t>PROJEKTOV</a:t>
          </a:r>
          <a:endParaRPr lang="hr-HR" sz="2000" dirty="0">
            <a:solidFill>
              <a:schemeClr val="tx1">
                <a:lumMod val="65000"/>
                <a:lumOff val="35000"/>
              </a:schemeClr>
            </a:solidFill>
          </a:endParaRPr>
        </a:p>
      </dgm:t>
    </dgm:pt>
    <dgm:pt modelId="{D62A1C81-87BB-4DDC-ACB1-60AD06431C10}" type="parTrans" cxnId="{5E46C429-2FE4-4D69-A31C-BDF524DF34FD}">
      <dgm:prSet/>
      <dgm:spPr/>
      <dgm:t>
        <a:bodyPr/>
        <a:lstStyle/>
        <a:p>
          <a:endParaRPr lang="hr-HR"/>
        </a:p>
      </dgm:t>
    </dgm:pt>
    <dgm:pt modelId="{F0C676B6-8211-4CC7-96CD-6D037A808B9E}" type="sibTrans" cxnId="{5E46C429-2FE4-4D69-A31C-BDF524DF34FD}">
      <dgm:prSet/>
      <dgm:spPr/>
      <dgm:t>
        <a:bodyPr/>
        <a:lstStyle/>
        <a:p>
          <a:endParaRPr lang="hr-HR"/>
        </a:p>
      </dgm:t>
    </dgm:pt>
    <dgm:pt modelId="{F040BCD2-95A4-4115-AD12-F0FB3BF1C089}">
      <dgm:prSet phldrT="[Tekst]" custT="1"/>
      <dgm:spPr/>
      <dgm:t>
        <a:bodyPr/>
        <a:lstStyle/>
        <a:p>
          <a:r>
            <a:rPr lang="hr-HR" sz="2600" b="1" dirty="0" smtClean="0">
              <a:solidFill>
                <a:schemeClr val="tx1">
                  <a:lumMod val="65000"/>
                  <a:lumOff val="35000"/>
                </a:schemeClr>
              </a:solidFill>
              <a:latin typeface="+mn-lt"/>
            </a:rPr>
            <a:t>7,1 </a:t>
          </a:r>
          <a:r>
            <a:rPr lang="hr-HR" sz="2600" dirty="0" smtClean="0">
              <a:solidFill>
                <a:schemeClr val="tx1">
                  <a:lumMod val="65000"/>
                  <a:lumOff val="35000"/>
                </a:schemeClr>
              </a:solidFill>
              <a:latin typeface="+mn-lt"/>
            </a:rPr>
            <a:t/>
          </a:r>
          <a:br>
            <a:rPr lang="hr-HR" sz="2600" dirty="0" smtClean="0">
              <a:solidFill>
                <a:schemeClr val="tx1">
                  <a:lumMod val="65000"/>
                  <a:lumOff val="35000"/>
                </a:schemeClr>
              </a:solidFill>
              <a:latin typeface="+mn-lt"/>
            </a:rPr>
          </a:br>
          <a:r>
            <a:rPr lang="hr-HR" sz="2600" dirty="0" smtClean="0">
              <a:solidFill>
                <a:schemeClr val="tx1">
                  <a:lumMod val="65000"/>
                  <a:lumOff val="35000"/>
                </a:schemeClr>
              </a:solidFill>
              <a:latin typeface="+mn-lt"/>
            </a:rPr>
            <a:t>miliárd</a:t>
          </a:r>
          <a:r>
            <a:rPr lang="hr-HR" sz="2000" dirty="0" smtClean="0">
              <a:solidFill>
                <a:schemeClr val="tx1">
                  <a:lumMod val="65000"/>
                  <a:lumOff val="35000"/>
                </a:schemeClr>
              </a:solidFill>
              <a:latin typeface="+mn-lt"/>
            </a:rPr>
            <a:t> </a:t>
          </a:r>
          <a:r>
            <a:rPr lang="hr-HR" sz="2000" dirty="0" smtClean="0">
              <a:solidFill>
                <a:schemeClr val="tx1">
                  <a:lumMod val="65000"/>
                  <a:lumOff val="35000"/>
                </a:schemeClr>
              </a:solidFill>
              <a:latin typeface="Verdana"/>
              <a:ea typeface="Verdana"/>
              <a:cs typeface="Verdana"/>
            </a:rPr>
            <a:t>€</a:t>
          </a:r>
          <a:endParaRPr lang="hr-HR" sz="2000" dirty="0">
            <a:solidFill>
              <a:schemeClr val="tx1">
                <a:lumMod val="65000"/>
                <a:lumOff val="35000"/>
              </a:schemeClr>
            </a:solidFill>
            <a:latin typeface="+mn-lt"/>
          </a:endParaRPr>
        </a:p>
      </dgm:t>
    </dgm:pt>
    <dgm:pt modelId="{74ACCFB4-49C7-4FE1-AE2B-2BB6C6C04E8A}" type="parTrans" cxnId="{E126FFDB-A5C3-41FD-B204-5858AA8C62EB}">
      <dgm:prSet/>
      <dgm:spPr/>
      <dgm:t>
        <a:bodyPr/>
        <a:lstStyle/>
        <a:p>
          <a:endParaRPr lang="hr-HR"/>
        </a:p>
      </dgm:t>
    </dgm:pt>
    <dgm:pt modelId="{25F24E83-8A03-4E43-9539-E2813A4D3EAE}" type="sibTrans" cxnId="{E126FFDB-A5C3-41FD-B204-5858AA8C62EB}">
      <dgm:prSet/>
      <dgm:spPr/>
      <dgm:t>
        <a:bodyPr/>
        <a:lstStyle/>
        <a:p>
          <a:endParaRPr lang="hr-HR"/>
        </a:p>
      </dgm:t>
    </dgm:pt>
    <dgm:pt modelId="{8AF6ED5D-EE8D-4220-935B-6725DDB64391}">
      <dgm:prSet phldrT="[Tekst]" custT="1"/>
      <dgm:spPr/>
      <dgm:t>
        <a:bodyPr/>
        <a:lstStyle/>
        <a:p>
          <a:r>
            <a:rPr lang="hr-HR" sz="4000" b="1" dirty="0" smtClean="0">
              <a:solidFill>
                <a:schemeClr val="tx1">
                  <a:lumMod val="65000"/>
                  <a:lumOff val="35000"/>
                </a:schemeClr>
              </a:solidFill>
              <a:effectLst>
                <a:outerShdw blurRad="38100" dist="38100" dir="2700000" algn="tl">
                  <a:srgbClr val="000000">
                    <a:alpha val="43137"/>
                  </a:srgbClr>
                </a:outerShdw>
              </a:effectLst>
            </a:rPr>
            <a:t>16.166</a:t>
          </a:r>
          <a:r>
            <a:rPr lang="hr-HR" sz="2500" dirty="0" smtClean="0">
              <a:solidFill>
                <a:schemeClr val="tx1">
                  <a:lumMod val="65000"/>
                  <a:lumOff val="35000"/>
                </a:schemeClr>
              </a:solidFill>
            </a:rPr>
            <a:t/>
          </a:r>
          <a:br>
            <a:rPr lang="hr-HR" sz="2500" dirty="0" smtClean="0">
              <a:solidFill>
                <a:schemeClr val="tx1">
                  <a:lumMod val="65000"/>
                  <a:lumOff val="35000"/>
                </a:schemeClr>
              </a:solidFill>
            </a:rPr>
          </a:br>
          <a:r>
            <a:rPr lang="hr-HR" sz="1800" dirty="0" smtClean="0">
              <a:solidFill>
                <a:schemeClr val="tx1">
                  <a:lumMod val="65000"/>
                  <a:lumOff val="35000"/>
                </a:schemeClr>
              </a:solidFill>
            </a:rPr>
            <a:t>NOVÝCH PRACOVNÝCH MIEST</a:t>
          </a:r>
          <a:endParaRPr lang="hr-HR" sz="1800" dirty="0">
            <a:solidFill>
              <a:schemeClr val="tx1">
                <a:lumMod val="65000"/>
                <a:lumOff val="35000"/>
              </a:schemeClr>
            </a:solidFill>
          </a:endParaRPr>
        </a:p>
      </dgm:t>
    </dgm:pt>
    <dgm:pt modelId="{A7736BF7-1E13-4B55-9185-95330C740665}" type="parTrans" cxnId="{B76680AF-7F01-4795-9900-C8660F5478E3}">
      <dgm:prSet/>
      <dgm:spPr/>
      <dgm:t>
        <a:bodyPr/>
        <a:lstStyle/>
        <a:p>
          <a:endParaRPr lang="hr-HR"/>
        </a:p>
      </dgm:t>
    </dgm:pt>
    <dgm:pt modelId="{574E9B8A-BE84-4C00-8527-86DCD7543D94}" type="sibTrans" cxnId="{B76680AF-7F01-4795-9900-C8660F5478E3}">
      <dgm:prSet/>
      <dgm:spPr/>
      <dgm:t>
        <a:bodyPr/>
        <a:lstStyle/>
        <a:p>
          <a:endParaRPr lang="hr-HR"/>
        </a:p>
      </dgm:t>
    </dgm:pt>
    <dgm:pt modelId="{3E549E82-FF1F-4592-8783-B63247C85C0D}" type="pres">
      <dgm:prSet presAssocID="{3B43F1E9-8758-48D0-9760-084D951FAFD0}" presName="compositeShape" presStyleCnt="0">
        <dgm:presLayoutVars>
          <dgm:dir/>
          <dgm:resizeHandles/>
        </dgm:presLayoutVars>
      </dgm:prSet>
      <dgm:spPr/>
    </dgm:pt>
    <dgm:pt modelId="{BAC4A35D-0EE6-489B-9D74-639987EA5591}" type="pres">
      <dgm:prSet presAssocID="{3B43F1E9-8758-48D0-9760-084D951FAFD0}" presName="pyramid" presStyleLbl="node1" presStyleIdx="0" presStyleCnt="1" custLinFactNeighborX="-24677"/>
      <dgm:spPr/>
    </dgm:pt>
    <dgm:pt modelId="{42090F51-AEEE-4D51-A66E-5CFAECAE857C}" type="pres">
      <dgm:prSet presAssocID="{3B43F1E9-8758-48D0-9760-084D951FAFD0}" presName="theList" presStyleCnt="0"/>
      <dgm:spPr/>
    </dgm:pt>
    <dgm:pt modelId="{CCBCF9DA-3FE4-40DA-8616-EF8D9CDFCD7D}" type="pres">
      <dgm:prSet presAssocID="{C665CBFC-0021-4A7A-AEB9-1F5F8DC6FACA}" presName="aNode" presStyleLbl="fgAcc1" presStyleIdx="0" presStyleCnt="3">
        <dgm:presLayoutVars>
          <dgm:bulletEnabled val="1"/>
        </dgm:presLayoutVars>
      </dgm:prSet>
      <dgm:spPr/>
      <dgm:t>
        <a:bodyPr/>
        <a:lstStyle/>
        <a:p>
          <a:endParaRPr lang="hr-HR"/>
        </a:p>
      </dgm:t>
    </dgm:pt>
    <dgm:pt modelId="{200DE5CE-F3AD-4749-A575-1BCBBAFE5A7C}" type="pres">
      <dgm:prSet presAssocID="{C665CBFC-0021-4A7A-AEB9-1F5F8DC6FACA}" presName="aSpace" presStyleCnt="0"/>
      <dgm:spPr/>
    </dgm:pt>
    <dgm:pt modelId="{93F59853-B5AE-4A7B-AF0D-AD01B9971E23}" type="pres">
      <dgm:prSet presAssocID="{F040BCD2-95A4-4115-AD12-F0FB3BF1C089}" presName="aNode" presStyleLbl="fgAcc1" presStyleIdx="1" presStyleCnt="3" custLinFactNeighborX="635" custLinFactNeighborY="9282">
        <dgm:presLayoutVars>
          <dgm:bulletEnabled val="1"/>
        </dgm:presLayoutVars>
      </dgm:prSet>
      <dgm:spPr/>
      <dgm:t>
        <a:bodyPr/>
        <a:lstStyle/>
        <a:p>
          <a:endParaRPr lang="hr-HR"/>
        </a:p>
      </dgm:t>
    </dgm:pt>
    <dgm:pt modelId="{6AF99B81-55BA-4722-9E7C-E7AE1700F504}" type="pres">
      <dgm:prSet presAssocID="{F040BCD2-95A4-4115-AD12-F0FB3BF1C089}" presName="aSpace" presStyleCnt="0"/>
      <dgm:spPr/>
    </dgm:pt>
    <dgm:pt modelId="{27B59B81-B076-4B73-BCBD-ABA9A1CE9C03}" type="pres">
      <dgm:prSet presAssocID="{8AF6ED5D-EE8D-4220-935B-6725DDB64391}" presName="aNode" presStyleLbl="fgAcc1" presStyleIdx="2" presStyleCnt="3">
        <dgm:presLayoutVars>
          <dgm:bulletEnabled val="1"/>
        </dgm:presLayoutVars>
      </dgm:prSet>
      <dgm:spPr/>
      <dgm:t>
        <a:bodyPr/>
        <a:lstStyle/>
        <a:p>
          <a:endParaRPr lang="hr-HR"/>
        </a:p>
      </dgm:t>
    </dgm:pt>
    <dgm:pt modelId="{3B0F3B38-458B-4D88-9EA3-7078557D16F4}" type="pres">
      <dgm:prSet presAssocID="{8AF6ED5D-EE8D-4220-935B-6725DDB64391}" presName="aSpace" presStyleCnt="0"/>
      <dgm:spPr/>
    </dgm:pt>
  </dgm:ptLst>
  <dgm:cxnLst>
    <dgm:cxn modelId="{B76680AF-7F01-4795-9900-C8660F5478E3}" srcId="{3B43F1E9-8758-48D0-9760-084D951FAFD0}" destId="{8AF6ED5D-EE8D-4220-935B-6725DDB64391}" srcOrd="2" destOrd="0" parTransId="{A7736BF7-1E13-4B55-9185-95330C740665}" sibTransId="{574E9B8A-BE84-4C00-8527-86DCD7543D94}"/>
    <dgm:cxn modelId="{0188A701-9314-4D06-8554-338C5A3330B7}" type="presOf" srcId="{8AF6ED5D-EE8D-4220-935B-6725DDB64391}" destId="{27B59B81-B076-4B73-BCBD-ABA9A1CE9C03}" srcOrd="0" destOrd="0" presId="urn:microsoft.com/office/officeart/2005/8/layout/pyramid2"/>
    <dgm:cxn modelId="{878EFF13-9B71-4F73-919D-20CD745B1786}" type="presOf" srcId="{F040BCD2-95A4-4115-AD12-F0FB3BF1C089}" destId="{93F59853-B5AE-4A7B-AF0D-AD01B9971E23}" srcOrd="0" destOrd="0" presId="urn:microsoft.com/office/officeart/2005/8/layout/pyramid2"/>
    <dgm:cxn modelId="{E126FFDB-A5C3-41FD-B204-5858AA8C62EB}" srcId="{3B43F1E9-8758-48D0-9760-084D951FAFD0}" destId="{F040BCD2-95A4-4115-AD12-F0FB3BF1C089}" srcOrd="1" destOrd="0" parTransId="{74ACCFB4-49C7-4FE1-AE2B-2BB6C6C04E8A}" sibTransId="{25F24E83-8A03-4E43-9539-E2813A4D3EAE}"/>
    <dgm:cxn modelId="{38318C90-0EFB-44ED-BE18-1F7288E08CC3}" type="presOf" srcId="{3B43F1E9-8758-48D0-9760-084D951FAFD0}" destId="{3E549E82-FF1F-4592-8783-B63247C85C0D}" srcOrd="0" destOrd="0" presId="urn:microsoft.com/office/officeart/2005/8/layout/pyramid2"/>
    <dgm:cxn modelId="{5E46C429-2FE4-4D69-A31C-BDF524DF34FD}" srcId="{3B43F1E9-8758-48D0-9760-084D951FAFD0}" destId="{C665CBFC-0021-4A7A-AEB9-1F5F8DC6FACA}" srcOrd="0" destOrd="0" parTransId="{D62A1C81-87BB-4DDC-ACB1-60AD06431C10}" sibTransId="{F0C676B6-8211-4CC7-96CD-6D037A808B9E}"/>
    <dgm:cxn modelId="{7F4D7F35-E7D0-4B48-9588-30C0DEDA02EA}" type="presOf" srcId="{C665CBFC-0021-4A7A-AEB9-1F5F8DC6FACA}" destId="{CCBCF9DA-3FE4-40DA-8616-EF8D9CDFCD7D}" srcOrd="0" destOrd="0" presId="urn:microsoft.com/office/officeart/2005/8/layout/pyramid2"/>
    <dgm:cxn modelId="{0C7C7DE6-0B04-466D-9AC2-5813FBDEC3FB}" type="presParOf" srcId="{3E549E82-FF1F-4592-8783-B63247C85C0D}" destId="{BAC4A35D-0EE6-489B-9D74-639987EA5591}" srcOrd="0" destOrd="0" presId="urn:microsoft.com/office/officeart/2005/8/layout/pyramid2"/>
    <dgm:cxn modelId="{5C8F2177-79A3-45FC-B911-E044677B48AB}" type="presParOf" srcId="{3E549E82-FF1F-4592-8783-B63247C85C0D}" destId="{42090F51-AEEE-4D51-A66E-5CFAECAE857C}" srcOrd="1" destOrd="0" presId="urn:microsoft.com/office/officeart/2005/8/layout/pyramid2"/>
    <dgm:cxn modelId="{713A605E-B421-4944-A019-5C895317F5B8}" type="presParOf" srcId="{42090F51-AEEE-4D51-A66E-5CFAECAE857C}" destId="{CCBCF9DA-3FE4-40DA-8616-EF8D9CDFCD7D}" srcOrd="0" destOrd="0" presId="urn:microsoft.com/office/officeart/2005/8/layout/pyramid2"/>
    <dgm:cxn modelId="{FEA52643-D8EA-4309-B1D5-556DD249A247}" type="presParOf" srcId="{42090F51-AEEE-4D51-A66E-5CFAECAE857C}" destId="{200DE5CE-F3AD-4749-A575-1BCBBAFE5A7C}" srcOrd="1" destOrd="0" presId="urn:microsoft.com/office/officeart/2005/8/layout/pyramid2"/>
    <dgm:cxn modelId="{9D289E95-004F-4CBA-8C9B-DE89B8E3AC45}" type="presParOf" srcId="{42090F51-AEEE-4D51-A66E-5CFAECAE857C}" destId="{93F59853-B5AE-4A7B-AF0D-AD01B9971E23}" srcOrd="2" destOrd="0" presId="urn:microsoft.com/office/officeart/2005/8/layout/pyramid2"/>
    <dgm:cxn modelId="{2DE87AD3-DE4D-4B70-9952-43F8742F3F19}" type="presParOf" srcId="{42090F51-AEEE-4D51-A66E-5CFAECAE857C}" destId="{6AF99B81-55BA-4722-9E7C-E7AE1700F504}" srcOrd="3" destOrd="0" presId="urn:microsoft.com/office/officeart/2005/8/layout/pyramid2"/>
    <dgm:cxn modelId="{E889BAEF-A135-4332-8690-D0AD26343E58}" type="presParOf" srcId="{42090F51-AEEE-4D51-A66E-5CFAECAE857C}" destId="{27B59B81-B076-4B73-BCBD-ABA9A1CE9C03}" srcOrd="4" destOrd="0" presId="urn:microsoft.com/office/officeart/2005/8/layout/pyramid2"/>
    <dgm:cxn modelId="{893C5F15-1CF2-4C81-953E-87D652BF5CA6}" type="presParOf" srcId="{42090F51-AEEE-4D51-A66E-5CFAECAE857C}" destId="{3B0F3B38-458B-4D88-9EA3-7078557D16F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A35D-0EE6-489B-9D74-639987EA5591}">
      <dsp:nvSpPr>
        <dsp:cNvPr id="0" name=""/>
        <dsp:cNvSpPr/>
      </dsp:nvSpPr>
      <dsp:spPr>
        <a:xfrm>
          <a:off x="1168159" y="0"/>
          <a:ext cx="4264248" cy="4264248"/>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CF9DA-3FE4-40DA-8616-EF8D9CDFCD7D}">
      <dsp:nvSpPr>
        <dsp:cNvPr id="0" name=""/>
        <dsp:cNvSpPr/>
      </dsp:nvSpPr>
      <dsp:spPr>
        <a:xfrm>
          <a:off x="88294" y="1300773"/>
          <a:ext cx="2771206" cy="99948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lumMod val="65000"/>
                  <a:lumOff val="35000"/>
                </a:schemeClr>
              </a:solidFill>
            </a:rPr>
            <a:t>83 prihlášok</a:t>
          </a:r>
          <a:r>
            <a:rPr lang="hr-HR" sz="2400" kern="1200" dirty="0" smtClean="0">
              <a:solidFill>
                <a:schemeClr val="tx1">
                  <a:lumMod val="65000"/>
                  <a:lumOff val="35000"/>
                </a:schemeClr>
              </a:solidFill>
            </a:rPr>
            <a:t/>
          </a:r>
          <a:br>
            <a:rPr lang="hr-HR" sz="2400" kern="1200" dirty="0" smtClean="0">
              <a:solidFill>
                <a:schemeClr val="tx1">
                  <a:lumMod val="65000"/>
                  <a:lumOff val="35000"/>
                </a:schemeClr>
              </a:solidFill>
            </a:rPr>
          </a:br>
          <a:r>
            <a:rPr lang="hr-HR" sz="2000" kern="1200" dirty="0" smtClean="0">
              <a:solidFill>
                <a:schemeClr val="tx1">
                  <a:lumMod val="65000"/>
                  <a:lumOff val="35000"/>
                </a:schemeClr>
              </a:solidFill>
            </a:rPr>
            <a:t>Ministerstvo hospodárstva</a:t>
          </a:r>
          <a:endParaRPr lang="hr-HR" sz="2000" kern="1200" dirty="0">
            <a:solidFill>
              <a:schemeClr val="tx1">
                <a:lumMod val="65000"/>
                <a:lumOff val="35000"/>
              </a:schemeClr>
            </a:solidFill>
          </a:endParaRPr>
        </a:p>
      </dsp:txBody>
      <dsp:txXfrm>
        <a:off x="137085" y="1349564"/>
        <a:ext cx="2673624" cy="901901"/>
      </dsp:txXfrm>
    </dsp:sp>
    <dsp:sp modelId="{93F59853-B5AE-4A7B-AF0D-AD01B9971E23}">
      <dsp:nvSpPr>
        <dsp:cNvPr id="0" name=""/>
        <dsp:cNvSpPr/>
      </dsp:nvSpPr>
      <dsp:spPr>
        <a:xfrm>
          <a:off x="3760697" y="1296141"/>
          <a:ext cx="2916862" cy="103312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b="1" kern="1200" dirty="0" smtClean="0">
              <a:solidFill>
                <a:schemeClr val="tx1">
                  <a:lumMod val="65000"/>
                  <a:lumOff val="35000"/>
                </a:schemeClr>
              </a:solidFill>
              <a:latin typeface="+mn-lt"/>
            </a:rPr>
            <a:t>266 prihlášok</a:t>
          </a:r>
          <a:r>
            <a:rPr lang="hr-HR" sz="2400" kern="1200" dirty="0" smtClean="0">
              <a:solidFill>
                <a:schemeClr val="tx1">
                  <a:lumMod val="65000"/>
                  <a:lumOff val="35000"/>
                </a:schemeClr>
              </a:solidFill>
              <a:latin typeface="+mn-lt"/>
            </a:rPr>
            <a:t/>
          </a:r>
          <a:br>
            <a:rPr lang="hr-HR" sz="2400" kern="1200" dirty="0" smtClean="0">
              <a:solidFill>
                <a:schemeClr val="tx1">
                  <a:lumMod val="65000"/>
                  <a:lumOff val="35000"/>
                </a:schemeClr>
              </a:solidFill>
              <a:latin typeface="+mn-lt"/>
            </a:rPr>
          </a:br>
          <a:r>
            <a:rPr lang="hr-HR" sz="2000" kern="1200" dirty="0" smtClean="0">
              <a:solidFill>
                <a:schemeClr val="tx1">
                  <a:lumMod val="65000"/>
                  <a:lumOff val="35000"/>
                </a:schemeClr>
              </a:solidFill>
              <a:latin typeface="+mn-lt"/>
            </a:rPr>
            <a:t>Ministerstvo pre podnikateľstvo a živnosti</a:t>
          </a:r>
          <a:endParaRPr lang="hr-HR" sz="2000" kern="1200" dirty="0">
            <a:solidFill>
              <a:schemeClr val="tx1">
                <a:lumMod val="65000"/>
                <a:lumOff val="35000"/>
              </a:schemeClr>
            </a:solidFill>
            <a:latin typeface="+mn-lt"/>
          </a:endParaRPr>
        </a:p>
      </dsp:txBody>
      <dsp:txXfrm>
        <a:off x="3811130" y="1346574"/>
        <a:ext cx="2815996" cy="932255"/>
      </dsp:txXfrm>
    </dsp:sp>
    <dsp:sp modelId="{27B59B81-B076-4B73-BCBD-ABA9A1CE9C03}">
      <dsp:nvSpPr>
        <dsp:cNvPr id="0" name=""/>
        <dsp:cNvSpPr/>
      </dsp:nvSpPr>
      <dsp:spPr>
        <a:xfrm>
          <a:off x="3767266" y="3141363"/>
          <a:ext cx="3046137" cy="55135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r-HR" sz="2000" b="1" kern="1200" dirty="0" smtClean="0">
              <a:solidFill>
                <a:schemeClr val="tx1">
                  <a:lumMod val="65000"/>
                  <a:lumOff val="35000"/>
                </a:schemeClr>
              </a:solidFill>
              <a:effectLst>
                <a:outerShdw blurRad="38100" dist="38100" dir="2700000" algn="tl">
                  <a:srgbClr val="000000">
                    <a:alpha val="43137"/>
                  </a:srgbClr>
                </a:outerShdw>
              </a:effectLst>
            </a:rPr>
            <a:t>1,26 mlrd </a:t>
          </a:r>
          <a:r>
            <a:rPr lang="hr-HR" sz="2000" b="1" kern="1200" dirty="0" smtClean="0">
              <a:solidFill>
                <a:schemeClr val="tx1">
                  <a:lumMod val="65000"/>
                  <a:lumOff val="35000"/>
                </a:schemeClr>
              </a:solidFill>
              <a:effectLst>
                <a:outerShdw blurRad="38100" dist="38100" dir="2700000" algn="tl">
                  <a:srgbClr val="000000">
                    <a:alpha val="43137"/>
                  </a:srgbClr>
                </a:outerShdw>
              </a:effectLst>
              <a:latin typeface="Verdana"/>
              <a:ea typeface="Verdana"/>
              <a:cs typeface="Verdana"/>
            </a:rPr>
            <a:t>€</a:t>
          </a:r>
          <a:r>
            <a:rPr lang="hr-HR" sz="2000" b="1" kern="1200" dirty="0" smtClean="0">
              <a:solidFill>
                <a:schemeClr val="tx1">
                  <a:lumMod val="65000"/>
                  <a:lumOff val="35000"/>
                </a:schemeClr>
              </a:solidFill>
            </a:rPr>
            <a:t/>
          </a:r>
          <a:br>
            <a:rPr lang="hr-HR" sz="2000" b="1" kern="1200" dirty="0" smtClean="0">
              <a:solidFill>
                <a:schemeClr val="tx1">
                  <a:lumMod val="65000"/>
                  <a:lumOff val="35000"/>
                </a:schemeClr>
              </a:solidFill>
            </a:rPr>
          </a:br>
          <a:r>
            <a:rPr lang="hr-HR" sz="2000" b="1" kern="1200" dirty="0" smtClean="0">
              <a:solidFill>
                <a:schemeClr val="tx1">
                  <a:lumMod val="65000"/>
                  <a:lumOff val="35000"/>
                </a:schemeClr>
              </a:solidFill>
            </a:rPr>
            <a:t>5.200 nových pracovníkov</a:t>
          </a:r>
          <a:endParaRPr lang="hr-HR" sz="2000" b="1" kern="1200" dirty="0">
            <a:solidFill>
              <a:schemeClr val="tx1">
                <a:lumMod val="65000"/>
                <a:lumOff val="35000"/>
              </a:schemeClr>
            </a:solidFill>
          </a:endParaRPr>
        </a:p>
      </dsp:txBody>
      <dsp:txXfrm>
        <a:off x="3794181" y="3168278"/>
        <a:ext cx="2992307" cy="497523"/>
      </dsp:txXfrm>
    </dsp:sp>
    <dsp:sp modelId="{9C7B2DCC-5EF0-4A25-8484-612D0305858F}">
      <dsp:nvSpPr>
        <dsp:cNvPr id="0" name=""/>
        <dsp:cNvSpPr/>
      </dsp:nvSpPr>
      <dsp:spPr>
        <a:xfrm>
          <a:off x="0" y="3298119"/>
          <a:ext cx="3139740" cy="55135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r-HR" sz="2000" b="1" kern="1200" dirty="0" smtClean="0">
              <a:solidFill>
                <a:schemeClr val="tx1">
                  <a:lumMod val="65000"/>
                  <a:lumOff val="35000"/>
                </a:schemeClr>
              </a:solidFill>
              <a:effectLst>
                <a:outerShdw blurRad="38100" dist="38100" dir="2700000" algn="tl">
                  <a:srgbClr val="000000">
                    <a:alpha val="43137"/>
                  </a:srgbClr>
                </a:outerShdw>
              </a:effectLst>
            </a:rPr>
            <a:t>1,19  mlrd </a:t>
          </a:r>
          <a:r>
            <a:rPr lang="hr-HR" sz="2000" b="1" kern="1200" dirty="0" smtClean="0">
              <a:solidFill>
                <a:schemeClr val="tx1">
                  <a:lumMod val="65000"/>
                  <a:lumOff val="35000"/>
                </a:schemeClr>
              </a:solidFill>
              <a:effectLst>
                <a:outerShdw blurRad="38100" dist="38100" dir="2700000" algn="tl">
                  <a:srgbClr val="000000">
                    <a:alpha val="43137"/>
                  </a:srgbClr>
                </a:outerShdw>
              </a:effectLst>
              <a:latin typeface="Verdana"/>
              <a:ea typeface="Verdana"/>
              <a:cs typeface="Verdana"/>
            </a:rPr>
            <a:t>€</a:t>
          </a:r>
          <a:r>
            <a:rPr lang="hr-HR" sz="2000" kern="1200" dirty="0" smtClean="0">
              <a:solidFill>
                <a:schemeClr val="tx1">
                  <a:lumMod val="65000"/>
                  <a:lumOff val="35000"/>
                </a:schemeClr>
              </a:solidFill>
            </a:rPr>
            <a:t/>
          </a:r>
          <a:br>
            <a:rPr lang="hr-HR" sz="2000" kern="1200" dirty="0" smtClean="0">
              <a:solidFill>
                <a:schemeClr val="tx1">
                  <a:lumMod val="65000"/>
                  <a:lumOff val="35000"/>
                </a:schemeClr>
              </a:solidFill>
            </a:rPr>
          </a:br>
          <a:r>
            <a:rPr lang="hr-HR" sz="2000" kern="1200" dirty="0" smtClean="0">
              <a:solidFill>
                <a:schemeClr val="tx1">
                  <a:lumMod val="65000"/>
                  <a:lumOff val="35000"/>
                </a:schemeClr>
              </a:solidFill>
            </a:rPr>
            <a:t>7.737 nových pracovníkov</a:t>
          </a:r>
          <a:endParaRPr lang="hr-HR" sz="2000" kern="1200" dirty="0">
            <a:solidFill>
              <a:schemeClr val="tx1">
                <a:lumMod val="65000"/>
                <a:lumOff val="35000"/>
              </a:schemeClr>
            </a:solidFill>
          </a:endParaRPr>
        </a:p>
      </dsp:txBody>
      <dsp:txXfrm>
        <a:off x="26915" y="3325034"/>
        <a:ext cx="3085910" cy="49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C880C-CA1C-4F5B-99A3-9B190A13D862}">
      <dsp:nvSpPr>
        <dsp:cNvPr id="0" name=""/>
        <dsp:cNvSpPr/>
      </dsp:nvSpPr>
      <dsp:spPr>
        <a:xfrm rot="5400000">
          <a:off x="4475215" y="-1778311"/>
          <a:ext cx="1192993" cy="4931107"/>
        </a:xfrm>
        <a:prstGeom prst="round2SameRect">
          <a:avLst/>
        </a:prstGeom>
        <a:solidFill>
          <a:schemeClr val="bg1">
            <a:lumMod val="85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kern="1200" noProof="0" smtClean="0">
              <a:solidFill>
                <a:schemeClr val="tx1">
                  <a:lumMod val="65000"/>
                  <a:lumOff val="35000"/>
                </a:schemeClr>
              </a:solidFill>
              <a:latin typeface="+mn-lt"/>
              <a:ea typeface="Calibri"/>
              <a:cs typeface="Times New Roman"/>
            </a:rPr>
            <a:t>Výrobné a spracovateľské činnosti</a:t>
          </a:r>
          <a:endParaRPr lang="sk-SK" sz="1200" kern="1200" noProof="0"/>
        </a:p>
        <a:p>
          <a:pPr marL="114300" lvl="1" indent="-114300" algn="l" defTabSz="533400">
            <a:lnSpc>
              <a:spcPct val="90000"/>
            </a:lnSpc>
            <a:spcBef>
              <a:spcPct val="0"/>
            </a:spcBef>
            <a:spcAft>
              <a:spcPct val="15000"/>
            </a:spcAft>
            <a:buChar char="••"/>
          </a:pPr>
          <a:r>
            <a:rPr lang="sk-SK" sz="1200" kern="1200" noProof="0" smtClean="0">
              <a:solidFill>
                <a:prstClr val="black">
                  <a:lumMod val="65000"/>
                  <a:lumOff val="35000"/>
                </a:prstClr>
              </a:solidFill>
              <a:ea typeface="Calibri"/>
              <a:cs typeface="Times New Roman"/>
            </a:rPr>
            <a:t>Technologické centrá</a:t>
          </a:r>
          <a:endParaRPr lang="sk-SK" sz="1200" kern="1200" noProof="0"/>
        </a:p>
        <a:p>
          <a:pPr marL="114300" lvl="1" indent="-114300" algn="l" defTabSz="533400">
            <a:lnSpc>
              <a:spcPct val="90000"/>
            </a:lnSpc>
            <a:spcBef>
              <a:spcPct val="0"/>
            </a:spcBef>
            <a:spcAft>
              <a:spcPct val="15000"/>
            </a:spcAft>
            <a:buChar char="••"/>
          </a:pPr>
          <a:r>
            <a:rPr lang="sk-SK" sz="1200" kern="1200" noProof="0" smtClean="0">
              <a:solidFill>
                <a:schemeClr val="tx1">
                  <a:lumMod val="65000"/>
                  <a:lumOff val="35000"/>
                </a:schemeClr>
              </a:solidFill>
              <a:latin typeface="+mn-lt"/>
              <a:ea typeface="Calibri"/>
              <a:cs typeface="Times New Roman"/>
            </a:rPr>
            <a:t>Vývojové inovačné činnosti a podpora podnikania</a:t>
          </a:r>
          <a:endParaRPr lang="sk-SK" sz="1200" kern="1200" noProof="0" smtClean="0">
            <a:solidFill>
              <a:prstClr val="black">
                <a:lumMod val="65000"/>
                <a:lumOff val="35000"/>
              </a:prstClr>
            </a:solidFill>
            <a:ea typeface="Calibri"/>
            <a:cs typeface="Times New Roman"/>
          </a:endParaRPr>
        </a:p>
        <a:p>
          <a:pPr marL="114300" lvl="1" indent="-114300" algn="l" defTabSz="533400">
            <a:lnSpc>
              <a:spcPct val="90000"/>
            </a:lnSpc>
            <a:spcBef>
              <a:spcPct val="0"/>
            </a:spcBef>
            <a:spcAft>
              <a:spcPct val="15000"/>
            </a:spcAft>
            <a:buChar char="••"/>
          </a:pPr>
          <a:r>
            <a:rPr lang="sk-SK" sz="1200" kern="1200" noProof="0" dirty="0" smtClean="0">
              <a:solidFill>
                <a:prstClr val="black">
                  <a:lumMod val="65000"/>
                  <a:lumOff val="35000"/>
                </a:prstClr>
              </a:solidFill>
              <a:ea typeface="Calibri"/>
              <a:cs typeface="Times New Roman"/>
            </a:rPr>
            <a:t>Cestovný ruch (hotely so 4+ hviezdičkami, zotavovne, športovo- rekreačné strediská a pod. )</a:t>
          </a:r>
        </a:p>
      </dsp:txBody>
      <dsp:txXfrm rot="-5400000">
        <a:off x="2606159" y="148982"/>
        <a:ext cx="4872870" cy="1076519"/>
      </dsp:txXfrm>
    </dsp:sp>
    <dsp:sp modelId="{B233737E-6ED3-4FB9-A778-F250520D208C}">
      <dsp:nvSpPr>
        <dsp:cNvPr id="0" name=""/>
        <dsp:cNvSpPr/>
      </dsp:nvSpPr>
      <dsp:spPr>
        <a:xfrm>
          <a:off x="181458" y="489"/>
          <a:ext cx="2410830" cy="137350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hr-HR" sz="2200" b="1" kern="1200" noProof="0" dirty="0" smtClean="0">
              <a:solidFill>
                <a:srgbClr val="C00000"/>
              </a:solidFill>
            </a:rPr>
            <a:t>Odvetvia</a:t>
          </a:r>
          <a:r>
            <a:rPr lang="hr-HR" sz="2400" kern="1200" dirty="0" smtClean="0"/>
            <a:t> </a:t>
          </a:r>
          <a:endParaRPr lang="hr-HR" sz="2400" kern="1200" dirty="0"/>
        </a:p>
      </dsp:txBody>
      <dsp:txXfrm>
        <a:off x="248507" y="67538"/>
        <a:ext cx="2276732" cy="1239406"/>
      </dsp:txXfrm>
    </dsp:sp>
    <dsp:sp modelId="{D890E3DD-3D71-4C19-995B-E0DF4AD71C2D}">
      <dsp:nvSpPr>
        <dsp:cNvPr id="0" name=""/>
        <dsp:cNvSpPr/>
      </dsp:nvSpPr>
      <dsp:spPr>
        <a:xfrm rot="5400000">
          <a:off x="4448839" y="-332832"/>
          <a:ext cx="1218007" cy="4931107"/>
        </a:xfrm>
        <a:prstGeom prst="round2SameRect">
          <a:avLst/>
        </a:prstGeom>
        <a:solidFill>
          <a:schemeClr val="bg1">
            <a:lumMod val="85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kern="1200" noProof="0" smtClean="0">
              <a:solidFill>
                <a:prstClr val="black">
                  <a:lumMod val="65000"/>
                  <a:lumOff val="35000"/>
                </a:prstClr>
              </a:solidFill>
              <a:cs typeface="Arial" pitchFamily="34" charset="0"/>
            </a:rPr>
            <a:t>Daňové stimuly</a:t>
          </a:r>
          <a:endParaRPr lang="sk-SK" sz="1200" kern="1200" noProof="0"/>
        </a:p>
        <a:p>
          <a:pPr marL="114300" lvl="1" indent="-114300" algn="l" defTabSz="533400">
            <a:lnSpc>
              <a:spcPct val="90000"/>
            </a:lnSpc>
            <a:spcBef>
              <a:spcPct val="0"/>
            </a:spcBef>
            <a:spcAft>
              <a:spcPct val="15000"/>
            </a:spcAft>
            <a:buChar char="••"/>
          </a:pPr>
          <a:r>
            <a:rPr lang="sk-SK" sz="1200" kern="1200" noProof="0" dirty="0" smtClean="0">
              <a:solidFill>
                <a:prstClr val="black">
                  <a:lumMod val="65000"/>
                  <a:lumOff val="35000"/>
                </a:prstClr>
              </a:solidFill>
              <a:cs typeface="Arial" pitchFamily="34" charset="0"/>
            </a:rPr>
            <a:t>Opatrenia na podporu zamestnanosti a vzdelávania</a:t>
          </a:r>
          <a:endParaRPr lang="sk-SK" sz="1200" kern="1200" noProof="0" dirty="0"/>
        </a:p>
        <a:p>
          <a:pPr marL="114300" lvl="1" indent="-114300" algn="l" defTabSz="533400">
            <a:lnSpc>
              <a:spcPct val="90000"/>
            </a:lnSpc>
            <a:spcBef>
              <a:spcPct val="0"/>
            </a:spcBef>
            <a:spcAft>
              <a:spcPct val="15000"/>
            </a:spcAft>
            <a:buChar char="••"/>
          </a:pPr>
          <a:r>
            <a:rPr lang="sk-SK" sz="1200" kern="1200" noProof="0" dirty="0" smtClean="0">
              <a:solidFill>
                <a:prstClr val="black">
                  <a:lumMod val="65000"/>
                  <a:lumOff val="35000"/>
                </a:prstClr>
              </a:solidFill>
              <a:cs typeface="Arial" pitchFamily="34" charset="0"/>
            </a:rPr>
            <a:t>Opatrenia na podporu činností výskumu a vývoja a  na podporu podnikania</a:t>
          </a:r>
          <a:endParaRPr lang="sk-SK" sz="1200" b="1" kern="1200" noProof="0" dirty="0" smtClean="0">
            <a:solidFill>
              <a:prstClr val="black">
                <a:lumMod val="65000"/>
                <a:lumOff val="35000"/>
              </a:prstClr>
            </a:solidFill>
            <a:cs typeface="Arial Bold" charset="0"/>
            <a:sym typeface="Arial Bold" charset="0"/>
          </a:endParaRPr>
        </a:p>
        <a:p>
          <a:pPr marL="114300" lvl="1" indent="-114300" algn="l" defTabSz="533400">
            <a:lnSpc>
              <a:spcPct val="90000"/>
            </a:lnSpc>
            <a:spcBef>
              <a:spcPct val="0"/>
            </a:spcBef>
            <a:spcAft>
              <a:spcPct val="15000"/>
            </a:spcAft>
            <a:buChar char="••"/>
          </a:pPr>
          <a:r>
            <a:rPr lang="sk-SK" sz="1200" kern="1200" noProof="0" dirty="0" smtClean="0">
              <a:solidFill>
                <a:prstClr val="black">
                  <a:lumMod val="65000"/>
                  <a:lumOff val="35000"/>
                </a:prstClr>
              </a:solidFill>
              <a:cs typeface="Arial Bold" charset="0"/>
              <a:sym typeface="Arial Bold" charset="0"/>
            </a:rPr>
            <a:t>Opatrenia na podporu investičných nákladov investičného projektu</a:t>
          </a:r>
        </a:p>
        <a:p>
          <a:pPr marL="114300" lvl="1" indent="-114300" algn="l" defTabSz="533400">
            <a:lnSpc>
              <a:spcPct val="90000"/>
            </a:lnSpc>
            <a:spcBef>
              <a:spcPct val="0"/>
            </a:spcBef>
            <a:spcAft>
              <a:spcPct val="15000"/>
            </a:spcAft>
            <a:buChar char="••"/>
          </a:pPr>
          <a:r>
            <a:rPr lang="sk-SK" sz="1200" kern="1200" noProof="0" dirty="0" smtClean="0">
              <a:solidFill>
                <a:prstClr val="black">
                  <a:lumMod val="65000"/>
                  <a:lumOff val="35000"/>
                </a:prstClr>
              </a:solidFill>
              <a:cs typeface="Arial Bold" charset="0"/>
              <a:sym typeface="Arial Bold" charset="0"/>
            </a:rPr>
            <a:t>Opatrenia na podporu projektov s vysokým podielom ľudskej práce</a:t>
          </a:r>
          <a:endParaRPr lang="sk-SK" sz="1200" kern="1200" noProof="0" dirty="0">
            <a:solidFill>
              <a:prstClr val="black">
                <a:lumMod val="65000"/>
                <a:lumOff val="35000"/>
              </a:prstClr>
            </a:solidFill>
            <a:cs typeface="Arial Bold" charset="0"/>
            <a:sym typeface="Arial Bold" charset="0"/>
          </a:endParaRPr>
        </a:p>
      </dsp:txBody>
      <dsp:txXfrm rot="-5400000">
        <a:off x="2592289" y="1583176"/>
        <a:ext cx="4871649" cy="1099091"/>
      </dsp:txXfrm>
    </dsp:sp>
    <dsp:sp modelId="{2BEB3348-DDCA-4251-8812-1EB2946061D8}">
      <dsp:nvSpPr>
        <dsp:cNvPr id="0" name=""/>
        <dsp:cNvSpPr/>
      </dsp:nvSpPr>
      <dsp:spPr>
        <a:xfrm>
          <a:off x="181458" y="1460846"/>
          <a:ext cx="2410830" cy="1343748"/>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hr-HR" sz="2200" b="1" kern="1200" noProof="0" dirty="0" smtClean="0">
              <a:solidFill>
                <a:srgbClr val="C00000"/>
              </a:solidFill>
            </a:rPr>
            <a:t>Stimuly</a:t>
          </a:r>
          <a:endParaRPr lang="en-US" sz="2200" b="1" kern="1200" noProof="0" dirty="0">
            <a:solidFill>
              <a:srgbClr val="C00000"/>
            </a:solidFill>
          </a:endParaRPr>
        </a:p>
      </dsp:txBody>
      <dsp:txXfrm>
        <a:off x="247054" y="1526442"/>
        <a:ext cx="2279638" cy="1212556"/>
      </dsp:txXfrm>
    </dsp:sp>
    <dsp:sp modelId="{CAFB1F9B-BE77-45AB-B4E8-55B9FE53C6C3}">
      <dsp:nvSpPr>
        <dsp:cNvPr id="0" name=""/>
        <dsp:cNvSpPr/>
      </dsp:nvSpPr>
      <dsp:spPr>
        <a:xfrm rot="5400000">
          <a:off x="4490758" y="1082457"/>
          <a:ext cx="1134170" cy="4931107"/>
        </a:xfrm>
        <a:prstGeom prst="round2SameRect">
          <a:avLst/>
        </a:prstGeom>
        <a:solidFill>
          <a:schemeClr val="bg1">
            <a:lumMod val="85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noProof="0" dirty="0"/>
        </a:p>
        <a:p>
          <a:pPr marL="114300" lvl="1" indent="-114300" algn="l" defTabSz="533400">
            <a:lnSpc>
              <a:spcPct val="90000"/>
            </a:lnSpc>
            <a:spcBef>
              <a:spcPct val="0"/>
            </a:spcBef>
            <a:spcAft>
              <a:spcPct val="15000"/>
            </a:spcAft>
            <a:buChar char="••"/>
          </a:pPr>
          <a:r>
            <a:rPr lang="hr-HR" sz="1200" kern="1200" dirty="0" smtClean="0">
              <a:solidFill>
                <a:schemeClr val="tx1">
                  <a:lumMod val="65000"/>
                  <a:lumOff val="35000"/>
                </a:schemeClr>
              </a:solidFill>
            </a:rPr>
            <a:t> Stroje a zariadenia a nehmotný majetok: patentové práva, licencie, know-how alebo</a:t>
          </a:r>
          <a:endParaRPr lang="en-US" sz="1200" kern="1200" noProof="0" dirty="0">
            <a:solidFill>
              <a:schemeClr val="tx1">
                <a:lumMod val="65000"/>
                <a:lumOff val="35000"/>
              </a:schemeClr>
            </a:solidFill>
          </a:endParaRPr>
        </a:p>
        <a:p>
          <a:pPr marL="114300" lvl="1" indent="-114300" algn="l" defTabSz="533400">
            <a:lnSpc>
              <a:spcPct val="90000"/>
            </a:lnSpc>
            <a:spcBef>
              <a:spcPct val="0"/>
            </a:spcBef>
            <a:spcAft>
              <a:spcPct val="15000"/>
            </a:spcAft>
            <a:buChar char="••"/>
          </a:pPr>
          <a:r>
            <a:rPr lang="hr-HR" sz="1200" kern="1200" dirty="0" smtClean="0">
              <a:solidFill>
                <a:schemeClr val="tx1">
                  <a:lumMod val="65000"/>
                  <a:lumOff val="35000"/>
                </a:schemeClr>
              </a:solidFill>
              <a:cs typeface="Arial" pitchFamily="34" charset="0"/>
            </a:rPr>
            <a:t>2</a:t>
          </a:r>
          <a:r>
            <a:rPr lang="en-US" sz="1200" kern="1200" dirty="0" smtClean="0">
              <a:solidFill>
                <a:schemeClr val="tx1">
                  <a:lumMod val="65000"/>
                  <a:lumOff val="35000"/>
                </a:schemeClr>
              </a:solidFill>
              <a:cs typeface="Arial" pitchFamily="34" charset="0"/>
            </a:rPr>
            <a:t> </a:t>
          </a:r>
          <a:r>
            <a:rPr lang="sk-SK" sz="1200" kern="1200" dirty="0" smtClean="0">
              <a:solidFill>
                <a:schemeClr val="tx1">
                  <a:lumMod val="65000"/>
                  <a:lumOff val="35000"/>
                </a:schemeClr>
              </a:solidFill>
              <a:cs typeface="Arial" pitchFamily="34" charset="0"/>
            </a:rPr>
            <a:t> roky  hrubej mzdy</a:t>
          </a:r>
          <a:endParaRPr lang="en-US" sz="1200" kern="1200" noProof="0" dirty="0">
            <a:solidFill>
              <a:schemeClr val="tx1">
                <a:lumMod val="65000"/>
                <a:lumOff val="35000"/>
              </a:schemeClr>
            </a:solidFill>
          </a:endParaRPr>
        </a:p>
      </dsp:txBody>
      <dsp:txXfrm rot="-5400000">
        <a:off x="2592290" y="3036291"/>
        <a:ext cx="4875741" cy="1023438"/>
      </dsp:txXfrm>
    </dsp:sp>
    <dsp:sp modelId="{CE5A3614-A01B-40C5-8355-8A397E3894A7}">
      <dsp:nvSpPr>
        <dsp:cNvPr id="0" name=""/>
        <dsp:cNvSpPr/>
      </dsp:nvSpPr>
      <dsp:spPr>
        <a:xfrm>
          <a:off x="181458" y="2891448"/>
          <a:ext cx="2410830" cy="131312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hr-HR" sz="2200" b="1" kern="1200" noProof="0" dirty="0" smtClean="0">
              <a:solidFill>
                <a:srgbClr val="C00000"/>
              </a:solidFill>
            </a:rPr>
            <a:t>Oprávnené investičné náklady</a:t>
          </a:r>
          <a:endParaRPr lang="en-US" sz="2200" b="1" kern="1200" noProof="0" dirty="0">
            <a:solidFill>
              <a:srgbClr val="C00000"/>
            </a:solidFill>
          </a:endParaRPr>
        </a:p>
      </dsp:txBody>
      <dsp:txXfrm>
        <a:off x="245559" y="2955549"/>
        <a:ext cx="2282628" cy="1184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A35D-0EE6-489B-9D74-639987EA5591}">
      <dsp:nvSpPr>
        <dsp:cNvPr id="0" name=""/>
        <dsp:cNvSpPr/>
      </dsp:nvSpPr>
      <dsp:spPr>
        <a:xfrm>
          <a:off x="0" y="0"/>
          <a:ext cx="4264248" cy="4264248"/>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CF9DA-3FE4-40DA-8616-EF8D9CDFCD7D}">
      <dsp:nvSpPr>
        <dsp:cNvPr id="0" name=""/>
        <dsp:cNvSpPr/>
      </dsp:nvSpPr>
      <dsp:spPr>
        <a:xfrm>
          <a:off x="3064557" y="428715"/>
          <a:ext cx="2771761" cy="1009427"/>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hr-HR" sz="4000" kern="1200" dirty="0" smtClean="0">
              <a:solidFill>
                <a:schemeClr val="tx1">
                  <a:lumMod val="65000"/>
                  <a:lumOff val="35000"/>
                </a:schemeClr>
              </a:solidFill>
            </a:rPr>
            <a:t>&gt;100</a:t>
          </a:r>
          <a:r>
            <a:rPr lang="hr-HR" sz="3300" kern="1200" dirty="0" smtClean="0">
              <a:solidFill>
                <a:schemeClr val="tx1">
                  <a:lumMod val="65000"/>
                  <a:lumOff val="35000"/>
                </a:schemeClr>
              </a:solidFill>
            </a:rPr>
            <a:t/>
          </a:r>
          <a:br>
            <a:rPr lang="hr-HR" sz="3300" kern="1200" dirty="0" smtClean="0">
              <a:solidFill>
                <a:schemeClr val="tx1">
                  <a:lumMod val="65000"/>
                  <a:lumOff val="35000"/>
                </a:schemeClr>
              </a:solidFill>
            </a:rPr>
          </a:br>
          <a:r>
            <a:rPr lang="hr-HR" sz="2000" kern="1200" dirty="0" smtClean="0">
              <a:solidFill>
                <a:schemeClr val="tx1">
                  <a:lumMod val="65000"/>
                  <a:lumOff val="35000"/>
                </a:schemeClr>
              </a:solidFill>
            </a:rPr>
            <a:t>PROJEKTOV</a:t>
          </a:r>
          <a:endParaRPr lang="hr-HR" sz="2000" kern="1200" dirty="0">
            <a:solidFill>
              <a:schemeClr val="tx1">
                <a:lumMod val="65000"/>
                <a:lumOff val="35000"/>
              </a:schemeClr>
            </a:solidFill>
          </a:endParaRPr>
        </a:p>
      </dsp:txBody>
      <dsp:txXfrm>
        <a:off x="3113833" y="477991"/>
        <a:ext cx="2673209" cy="910875"/>
      </dsp:txXfrm>
    </dsp:sp>
    <dsp:sp modelId="{93F59853-B5AE-4A7B-AF0D-AD01B9971E23}">
      <dsp:nvSpPr>
        <dsp:cNvPr id="0" name=""/>
        <dsp:cNvSpPr/>
      </dsp:nvSpPr>
      <dsp:spPr>
        <a:xfrm>
          <a:off x="3082158" y="1576032"/>
          <a:ext cx="2771761" cy="1009427"/>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smtClean="0">
              <a:solidFill>
                <a:schemeClr val="tx1">
                  <a:lumMod val="65000"/>
                  <a:lumOff val="35000"/>
                </a:schemeClr>
              </a:solidFill>
              <a:latin typeface="+mn-lt"/>
            </a:rPr>
            <a:t>7,1 </a:t>
          </a:r>
          <a:r>
            <a:rPr lang="hr-HR" sz="2600" kern="1200" dirty="0" smtClean="0">
              <a:solidFill>
                <a:schemeClr val="tx1">
                  <a:lumMod val="65000"/>
                  <a:lumOff val="35000"/>
                </a:schemeClr>
              </a:solidFill>
              <a:latin typeface="+mn-lt"/>
            </a:rPr>
            <a:t/>
          </a:r>
          <a:br>
            <a:rPr lang="hr-HR" sz="2600" kern="1200" dirty="0" smtClean="0">
              <a:solidFill>
                <a:schemeClr val="tx1">
                  <a:lumMod val="65000"/>
                  <a:lumOff val="35000"/>
                </a:schemeClr>
              </a:solidFill>
              <a:latin typeface="+mn-lt"/>
            </a:rPr>
          </a:br>
          <a:r>
            <a:rPr lang="hr-HR" sz="2600" kern="1200" dirty="0" smtClean="0">
              <a:solidFill>
                <a:schemeClr val="tx1">
                  <a:lumMod val="65000"/>
                  <a:lumOff val="35000"/>
                </a:schemeClr>
              </a:solidFill>
              <a:latin typeface="+mn-lt"/>
            </a:rPr>
            <a:t>miliárd</a:t>
          </a:r>
          <a:r>
            <a:rPr lang="hr-HR" sz="2000" kern="1200" dirty="0" smtClean="0">
              <a:solidFill>
                <a:schemeClr val="tx1">
                  <a:lumMod val="65000"/>
                  <a:lumOff val="35000"/>
                </a:schemeClr>
              </a:solidFill>
              <a:latin typeface="+mn-lt"/>
            </a:rPr>
            <a:t> </a:t>
          </a:r>
          <a:r>
            <a:rPr lang="hr-HR" sz="2000" kern="1200" dirty="0" smtClean="0">
              <a:solidFill>
                <a:schemeClr val="tx1">
                  <a:lumMod val="65000"/>
                  <a:lumOff val="35000"/>
                </a:schemeClr>
              </a:solidFill>
              <a:latin typeface="Verdana"/>
              <a:ea typeface="Verdana"/>
              <a:cs typeface="Verdana"/>
            </a:rPr>
            <a:t>€</a:t>
          </a:r>
          <a:endParaRPr lang="hr-HR" sz="2000" kern="1200" dirty="0">
            <a:solidFill>
              <a:schemeClr val="tx1">
                <a:lumMod val="65000"/>
                <a:lumOff val="35000"/>
              </a:schemeClr>
            </a:solidFill>
            <a:latin typeface="+mn-lt"/>
          </a:endParaRPr>
        </a:p>
      </dsp:txBody>
      <dsp:txXfrm>
        <a:off x="3131434" y="1625308"/>
        <a:ext cx="2673209" cy="910875"/>
      </dsp:txXfrm>
    </dsp:sp>
    <dsp:sp modelId="{27B59B81-B076-4B73-BCBD-ABA9A1CE9C03}">
      <dsp:nvSpPr>
        <dsp:cNvPr id="0" name=""/>
        <dsp:cNvSpPr/>
      </dsp:nvSpPr>
      <dsp:spPr>
        <a:xfrm>
          <a:off x="3064557" y="2699926"/>
          <a:ext cx="2771761" cy="1009427"/>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hr-HR" sz="4000" b="1" kern="1200" dirty="0" smtClean="0">
              <a:solidFill>
                <a:schemeClr val="tx1">
                  <a:lumMod val="65000"/>
                  <a:lumOff val="35000"/>
                </a:schemeClr>
              </a:solidFill>
              <a:effectLst>
                <a:outerShdw blurRad="38100" dist="38100" dir="2700000" algn="tl">
                  <a:srgbClr val="000000">
                    <a:alpha val="43137"/>
                  </a:srgbClr>
                </a:outerShdw>
              </a:effectLst>
            </a:rPr>
            <a:t>16.166</a:t>
          </a:r>
          <a:r>
            <a:rPr lang="hr-HR" sz="2500" kern="1200" dirty="0" smtClean="0">
              <a:solidFill>
                <a:schemeClr val="tx1">
                  <a:lumMod val="65000"/>
                  <a:lumOff val="35000"/>
                </a:schemeClr>
              </a:solidFill>
            </a:rPr>
            <a:t/>
          </a:r>
          <a:br>
            <a:rPr lang="hr-HR" sz="2500" kern="1200" dirty="0" smtClean="0">
              <a:solidFill>
                <a:schemeClr val="tx1">
                  <a:lumMod val="65000"/>
                  <a:lumOff val="35000"/>
                </a:schemeClr>
              </a:solidFill>
            </a:rPr>
          </a:br>
          <a:r>
            <a:rPr lang="hr-HR" sz="1800" kern="1200" dirty="0" smtClean="0">
              <a:solidFill>
                <a:schemeClr val="tx1">
                  <a:lumMod val="65000"/>
                  <a:lumOff val="35000"/>
                </a:schemeClr>
              </a:solidFill>
            </a:rPr>
            <a:t>NOVÝCH PRACOVNÝCH MIEST</a:t>
          </a:r>
          <a:endParaRPr lang="hr-HR" sz="1800" kern="1200" dirty="0">
            <a:solidFill>
              <a:schemeClr val="tx1">
                <a:lumMod val="65000"/>
                <a:lumOff val="35000"/>
              </a:schemeClr>
            </a:solidFill>
          </a:endParaRPr>
        </a:p>
      </dsp:txBody>
      <dsp:txXfrm>
        <a:off x="3113833" y="2749202"/>
        <a:ext cx="2673209" cy="9108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Rezervirano mjesto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1EFD10-C301-4075-88E3-CEACC158BA47}" type="datetimeFigureOut">
              <a:rPr lang="hr-HR"/>
              <a:pPr>
                <a:defRPr/>
              </a:pPr>
              <a:t>23.10.2014.</a:t>
            </a:fld>
            <a:endParaRPr lang="hr-HR"/>
          </a:p>
        </p:txBody>
      </p:sp>
      <p:sp>
        <p:nvSpPr>
          <p:cNvPr id="4" name="Rezervirano mjesto podnožj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5" name="Rezervirano mjesto broja slajd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220E1FE-DB25-4A4E-B652-A46BA7333DAA}" type="slidenum">
              <a:rPr lang="hr-HR"/>
              <a:pPr>
                <a:defRPr/>
              </a:pPr>
              <a:t>‹#›</a:t>
            </a:fld>
            <a:endParaRPr lang="hr-HR"/>
          </a:p>
        </p:txBody>
      </p:sp>
    </p:spTree>
    <p:extLst>
      <p:ext uri="{BB962C8B-B14F-4D97-AF65-F5344CB8AC3E}">
        <p14:creationId xmlns:p14="http://schemas.microsoft.com/office/powerpoint/2010/main" val="3901717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Rezervirano mjesto datum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61EEFC8-162F-4B14-BA21-18415124D330}" type="datetimeFigureOut">
              <a:rPr lang="hr-HR"/>
              <a:pPr>
                <a:defRPr/>
              </a:pPr>
              <a:t>23.10.2014.</a:t>
            </a:fld>
            <a:endParaRPr lang="hr-HR"/>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hr-HR" noProof="0" smtClean="0"/>
              <a:t>Kliknite da biste uredili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a:p>
        </p:txBody>
      </p:sp>
      <p:sp>
        <p:nvSpPr>
          <p:cNvPr id="6" name="Rezervirano mjesto podnožj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7" name="Rezervirano mjesto broja slajd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1B5E598-132D-4E9C-A4D5-1159A2EFD488}" type="slidenum">
              <a:rPr lang="hr-HR"/>
              <a:pPr>
                <a:defRPr/>
              </a:pPr>
              <a:t>‹#›</a:t>
            </a:fld>
            <a:endParaRPr lang="hr-HR"/>
          </a:p>
        </p:txBody>
      </p:sp>
    </p:spTree>
    <p:extLst>
      <p:ext uri="{BB962C8B-B14F-4D97-AF65-F5344CB8AC3E}">
        <p14:creationId xmlns:p14="http://schemas.microsoft.com/office/powerpoint/2010/main" val="4079412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zervirano mjesto slike slajda 1"/>
          <p:cNvSpPr>
            <a:spLocks noGrp="1" noRot="1" noChangeAspect="1"/>
          </p:cNvSpPr>
          <p:nvPr>
            <p:ph type="sldImg"/>
          </p:nvPr>
        </p:nvSpPr>
        <p:spPr bwMode="auto">
          <a:noFill/>
          <a:ln>
            <a:solidFill>
              <a:srgbClr val="000000"/>
            </a:solidFill>
            <a:miter lim="800000"/>
            <a:headEnd/>
            <a:tailEnd/>
          </a:ln>
        </p:spPr>
      </p:sp>
      <p:sp>
        <p:nvSpPr>
          <p:cNvPr id="19458"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19459" name="Rezervirano mjesto broja slajd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2E031-F0D8-4A5E-9D89-5B1484651689}" type="slidenum">
              <a:rPr lang="hr-HR"/>
              <a:pPr fontAlgn="base">
                <a:spcBef>
                  <a:spcPct val="0"/>
                </a:spcBef>
                <a:spcAft>
                  <a:spcPct val="0"/>
                </a:spcAft>
                <a:defRPr/>
              </a:pPr>
              <a:t>1</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363BF-7A58-42AB-8428-BFC010A8373C}" type="slidenum">
              <a:rPr lang="en-US"/>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zervirano mjesto slike slajda 1"/>
          <p:cNvSpPr>
            <a:spLocks noGrp="1" noRot="1" noChangeAspect="1"/>
          </p:cNvSpPr>
          <p:nvPr>
            <p:ph type="sldImg"/>
          </p:nvPr>
        </p:nvSpPr>
        <p:spPr bwMode="auto">
          <a:noFill/>
          <a:ln>
            <a:solidFill>
              <a:srgbClr val="000000"/>
            </a:solidFill>
            <a:miter lim="800000"/>
            <a:headEnd/>
            <a:tailEnd/>
          </a:ln>
        </p:spPr>
      </p:sp>
      <p:sp>
        <p:nvSpPr>
          <p:cNvPr id="33794"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33795" name="Rezervirano mjesto broja slajd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56A8E-489B-4708-B1D2-8799AD552CEF}" type="slidenum">
              <a:rPr lang="hr-HR"/>
              <a:pPr fontAlgn="base">
                <a:spcBef>
                  <a:spcPct val="0"/>
                </a:spcBef>
                <a:spcAft>
                  <a:spcPct val="0"/>
                </a:spcAft>
                <a:defRPr/>
              </a:pPr>
              <a:t>13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39938"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39939" name="Rezervirano mjesto broja slajd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3EDD6-FB69-4E4B-9C32-CFA0F5065B36}" type="slidenum">
              <a:rPr lang="hr-HR"/>
              <a:pPr fontAlgn="base">
                <a:spcBef>
                  <a:spcPct val="0"/>
                </a:spcBef>
                <a:spcAft>
                  <a:spcPct val="0"/>
                </a:spcAft>
                <a:defRPr/>
              </a:pPr>
              <a:t>18</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zervirano mjesto slike slajda 1"/>
          <p:cNvSpPr>
            <a:spLocks noGrp="1" noRot="1" noChangeAspect="1"/>
          </p:cNvSpPr>
          <p:nvPr>
            <p:ph type="sldImg"/>
          </p:nvPr>
        </p:nvSpPr>
        <p:spPr bwMode="auto">
          <a:noFill/>
          <a:ln>
            <a:solidFill>
              <a:srgbClr val="000000"/>
            </a:solidFill>
            <a:miter lim="800000"/>
            <a:headEnd/>
            <a:tailEnd/>
          </a:ln>
        </p:spPr>
      </p:sp>
      <p:sp>
        <p:nvSpPr>
          <p:cNvPr id="45058"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45059" name="Rezervirano mjesto broja slajd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FDE09-0386-4161-816A-69160538EBBE}" type="slidenum">
              <a:rPr lang="hr-HR"/>
              <a:pPr fontAlgn="base">
                <a:spcBef>
                  <a:spcPct val="0"/>
                </a:spcBef>
                <a:spcAft>
                  <a:spcPct val="0"/>
                </a:spcAft>
                <a:defRPr/>
              </a:pPr>
              <a:t>22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t="174" r="6969" b="29967"/>
          <a:stretch>
            <a:fillRect/>
          </a:stretch>
        </p:blipFill>
        <p:spPr bwMode="auto">
          <a:xfrm>
            <a:off x="0" y="-11113"/>
            <a:ext cx="9156700" cy="6875463"/>
          </a:xfrm>
          <a:prstGeom prst="rect">
            <a:avLst/>
          </a:prstGeom>
          <a:noFill/>
          <a:ln w="9525">
            <a:noFill/>
            <a:miter lim="800000"/>
            <a:headEnd/>
            <a:tailEnd/>
          </a:ln>
        </p:spPr>
      </p:pic>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5" name="Rezervirano mjesto datuma 3"/>
          <p:cNvSpPr>
            <a:spLocks noGrp="1"/>
          </p:cNvSpPr>
          <p:nvPr>
            <p:ph type="dt" sz="half" idx="10"/>
          </p:nvPr>
        </p:nvSpPr>
        <p:spPr/>
        <p:txBody>
          <a:bodyPr/>
          <a:lstStyle>
            <a:lvl1pPr>
              <a:defRPr/>
            </a:lvl1pPr>
          </a:lstStyle>
          <a:p>
            <a:pPr>
              <a:defRPr/>
            </a:pPr>
            <a:fld id="{A71F52C5-EA64-4102-A4EA-EEC5DD211A20}" type="datetimeFigureOut">
              <a:rPr lang="hr-HR"/>
              <a:pPr>
                <a:defRPr/>
              </a:pPr>
              <a:t>23.10.2014.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E2E4267B-7127-4019-BE04-529883923319}"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EF4A39A5-B064-49F9-AACE-33C4AD06DA78}" type="datetimeFigureOut">
              <a:rPr lang="hr-HR"/>
              <a:pPr>
                <a:defRPr/>
              </a:pPr>
              <a:t>23.10.2014.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6CC95C9-2317-47E7-BFF0-837B470877D2}"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0C374C52-E0FA-4D24-ACA0-EBC493E61990}" type="datetimeFigureOut">
              <a:rPr lang="hr-HR"/>
              <a:pPr>
                <a:defRPr/>
              </a:pPr>
              <a:t>23.10.2014.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EB325917-DE08-489A-A292-491988458517}"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slov i sadržaj">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a:stretch>
            <a:fillRect/>
          </a:stretch>
        </p:blipFill>
        <p:spPr bwMode="auto">
          <a:xfrm>
            <a:off x="6588125" y="0"/>
            <a:ext cx="2592388" cy="1304925"/>
          </a:xfrm>
          <a:prstGeom prst="rect">
            <a:avLst/>
          </a:prstGeom>
          <a:noFill/>
          <a:ln w="9525">
            <a:noFill/>
            <a:miter lim="800000"/>
            <a:headEnd/>
            <a:tailEnd/>
          </a:ln>
        </p:spPr>
      </p:pic>
      <p:pic>
        <p:nvPicPr>
          <p:cNvPr id="3" name="Picture 1" descr="Sterlica.jpg"/>
          <p:cNvPicPr>
            <a:picLocks noChangeAspect="1"/>
          </p:cNvPicPr>
          <p:nvPr userDrawn="1"/>
        </p:nvPicPr>
        <p:blipFill>
          <a:blip r:embed="rId3"/>
          <a:srcRect/>
          <a:stretch>
            <a:fillRect/>
          </a:stretch>
        </p:blipFill>
        <p:spPr bwMode="auto">
          <a:xfrm>
            <a:off x="8459788" y="6173788"/>
            <a:ext cx="684212" cy="684212"/>
          </a:xfrm>
          <a:prstGeom prst="rect">
            <a:avLst/>
          </a:prstGeom>
          <a:noFill/>
          <a:ln w="9525">
            <a:noFill/>
            <a:miter lim="800000"/>
            <a:headEnd/>
            <a:tailEnd/>
          </a:ln>
        </p:spPr>
      </p:pic>
      <p:pic>
        <p:nvPicPr>
          <p:cNvPr id="4" name="Picture 2" descr="C:\Users\Korisnik\Documents\VIZUALNI IDENTITET 2\AIK LOGO\AIK logo eng-hrv.jpg"/>
          <p:cNvPicPr>
            <a:picLocks noChangeAspect="1" noChangeArrowheads="1"/>
          </p:cNvPicPr>
          <p:nvPr userDrawn="1"/>
        </p:nvPicPr>
        <p:blipFill>
          <a:blip r:embed="rId4"/>
          <a:srcRect/>
          <a:stretch>
            <a:fillRect/>
          </a:stretch>
        </p:blipFill>
        <p:spPr bwMode="auto">
          <a:xfrm>
            <a:off x="0" y="115888"/>
            <a:ext cx="3203575" cy="118427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Naslov i sadržaj">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a:stretch>
            <a:fillRect/>
          </a:stretch>
        </p:blipFill>
        <p:spPr bwMode="auto">
          <a:xfrm>
            <a:off x="6804025" y="0"/>
            <a:ext cx="2339975" cy="1284288"/>
          </a:xfrm>
          <a:prstGeom prst="rect">
            <a:avLst/>
          </a:prstGeom>
          <a:noFill/>
          <a:ln w="9525">
            <a:noFill/>
            <a:miter lim="800000"/>
            <a:headEnd/>
            <a:tailEnd/>
          </a:ln>
        </p:spPr>
      </p:pic>
      <p:pic>
        <p:nvPicPr>
          <p:cNvPr id="3" name="Picture 1" descr="Sterlica.jpg"/>
          <p:cNvPicPr>
            <a:picLocks noChangeAspect="1"/>
          </p:cNvPicPr>
          <p:nvPr userDrawn="1"/>
        </p:nvPicPr>
        <p:blipFill>
          <a:blip r:embed="rId3"/>
          <a:srcRect/>
          <a:stretch>
            <a:fillRect/>
          </a:stretch>
        </p:blipFill>
        <p:spPr bwMode="auto">
          <a:xfrm>
            <a:off x="8459788" y="6173788"/>
            <a:ext cx="684212" cy="684212"/>
          </a:xfrm>
          <a:prstGeom prst="rect">
            <a:avLst/>
          </a:prstGeom>
          <a:noFill/>
          <a:ln w="9525">
            <a:noFill/>
            <a:miter lim="800000"/>
            <a:headEnd/>
            <a:tailEnd/>
          </a:ln>
        </p:spPr>
      </p:pic>
      <p:pic>
        <p:nvPicPr>
          <p:cNvPr id="4" name="Picture 2" descr="C:\Users\Korisnik\Documents\VIZUALNI IDENTITET 2\AIK LOGO\AIK logo eng-hrv.jpg"/>
          <p:cNvPicPr>
            <a:picLocks noChangeAspect="1" noChangeArrowheads="1"/>
          </p:cNvPicPr>
          <p:nvPr userDrawn="1"/>
        </p:nvPicPr>
        <p:blipFill>
          <a:blip r:embed="rId4"/>
          <a:srcRect/>
          <a:stretch>
            <a:fillRect/>
          </a:stretch>
        </p:blipFill>
        <p:spPr bwMode="auto">
          <a:xfrm>
            <a:off x="0" y="115888"/>
            <a:ext cx="3203575" cy="11842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Naslov i sadržaj">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a:stretch>
            <a:fillRect/>
          </a:stretch>
        </p:blipFill>
        <p:spPr bwMode="auto">
          <a:xfrm>
            <a:off x="6804025" y="0"/>
            <a:ext cx="2339975" cy="1284288"/>
          </a:xfrm>
          <a:prstGeom prst="rect">
            <a:avLst/>
          </a:prstGeom>
          <a:noFill/>
          <a:ln w="9525">
            <a:noFill/>
            <a:miter lim="800000"/>
            <a:headEnd/>
            <a:tailEnd/>
          </a:ln>
        </p:spPr>
      </p:pic>
      <p:pic>
        <p:nvPicPr>
          <p:cNvPr id="3" name="Picture 1" descr="Sterlica.jpg"/>
          <p:cNvPicPr>
            <a:picLocks noChangeAspect="1"/>
          </p:cNvPicPr>
          <p:nvPr userDrawn="1"/>
        </p:nvPicPr>
        <p:blipFill>
          <a:blip r:embed="rId3"/>
          <a:srcRect/>
          <a:stretch>
            <a:fillRect/>
          </a:stretch>
        </p:blipFill>
        <p:spPr bwMode="auto">
          <a:xfrm>
            <a:off x="8459788" y="6173788"/>
            <a:ext cx="684212" cy="684212"/>
          </a:xfrm>
          <a:prstGeom prst="rect">
            <a:avLst/>
          </a:prstGeom>
          <a:noFill/>
          <a:ln w="9525">
            <a:noFill/>
            <a:miter lim="800000"/>
            <a:headEnd/>
            <a:tailEnd/>
          </a:ln>
        </p:spPr>
      </p:pic>
      <p:pic>
        <p:nvPicPr>
          <p:cNvPr id="4" name="Picture 2" descr="C:\Users\Korisnik\Documents\VIZUALNI IDENTITET 2\AIK LOGO\AIK logo eng-hrv.jpg"/>
          <p:cNvPicPr>
            <a:picLocks noChangeAspect="1" noChangeArrowheads="1"/>
          </p:cNvPicPr>
          <p:nvPr userDrawn="1"/>
        </p:nvPicPr>
        <p:blipFill>
          <a:blip r:embed="rId4"/>
          <a:srcRect/>
          <a:stretch>
            <a:fillRect/>
          </a:stretch>
        </p:blipFill>
        <p:spPr bwMode="auto">
          <a:xfrm>
            <a:off x="0" y="115888"/>
            <a:ext cx="3203575" cy="11842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ADE5780E-88CD-4532-9C6E-C9AC287F40F4}" type="datetimeFigureOut">
              <a:rPr lang="hr-HR"/>
              <a:pPr>
                <a:defRPr/>
              </a:pPr>
              <a:t>23.10.2014.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E6010FAA-6DB3-4EF5-AF1D-F01A754794EA}"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defRPr/>
            </a:pPr>
            <a:fld id="{BB8F6A56-7506-4B75-9680-6478D615E7C8}" type="datetimeFigureOut">
              <a:rPr lang="hr-HR"/>
              <a:pPr>
                <a:defRPr/>
              </a:pPr>
              <a:t>23.10.2014.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C57094C4-D69D-4705-BC30-E9CA6FEBECF9}"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p:txBody>
          <a:bodyPr/>
          <a:lstStyle>
            <a:lvl1pPr>
              <a:defRPr/>
            </a:lvl1pPr>
          </a:lstStyle>
          <a:p>
            <a:pPr>
              <a:defRPr/>
            </a:pPr>
            <a:fld id="{E9F9349B-FAAD-48FA-9B4A-5A6839EAD42D}" type="datetimeFigureOut">
              <a:rPr lang="hr-HR"/>
              <a:pPr>
                <a:defRPr/>
              </a:pPr>
              <a:t>23.10.2014.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A4A1F337-3A97-474C-A7EB-FDF39CBBE988}"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p:txBody>
          <a:bodyPr/>
          <a:lstStyle>
            <a:lvl1pPr>
              <a:defRPr/>
            </a:lvl1pPr>
          </a:lstStyle>
          <a:p>
            <a:pPr>
              <a:defRPr/>
            </a:pPr>
            <a:fld id="{21E43BA9-05C4-43DB-95A1-B7DA090F0325}" type="datetimeFigureOut">
              <a:rPr lang="hr-HR"/>
              <a:pPr>
                <a:defRPr/>
              </a:pPr>
              <a:t>23.10.2014.</a:t>
            </a:fld>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F0D593B3-3250-43A7-98E2-CE47DFD07653}"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3"/>
          <p:cNvSpPr>
            <a:spLocks noGrp="1"/>
          </p:cNvSpPr>
          <p:nvPr>
            <p:ph type="dt" sz="half" idx="10"/>
          </p:nvPr>
        </p:nvSpPr>
        <p:spPr/>
        <p:txBody>
          <a:bodyPr/>
          <a:lstStyle>
            <a:lvl1pPr>
              <a:defRPr/>
            </a:lvl1pPr>
          </a:lstStyle>
          <a:p>
            <a:pPr>
              <a:defRPr/>
            </a:pPr>
            <a:fld id="{E826CCEE-EBA3-45C4-B0EE-29E17584651D}" type="datetimeFigureOut">
              <a:rPr lang="hr-HR"/>
              <a:pPr>
                <a:defRPr/>
              </a:pPr>
              <a:t>23.10.2014.</a:t>
            </a:fld>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2FB8426F-A649-4AC6-8064-48B636B4D0A5}"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fld id="{2F49EE5C-9BE8-4AE8-B891-760303EED43A}" type="datetimeFigureOut">
              <a:rPr lang="hr-HR"/>
              <a:pPr>
                <a:defRPr/>
              </a:pPr>
              <a:t>23.10.2014.</a:t>
            </a:fld>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4B00B932-2630-4DFF-8EAA-DEC5AF80EFD8}"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767CCAD9-FDA8-4A2F-80DA-C288F3219382}" type="datetimeFigureOut">
              <a:rPr lang="hr-HR"/>
              <a:pPr>
                <a:defRPr/>
              </a:pPr>
              <a:t>23.10.2014.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46FDD561-0A76-4B8F-8174-F273C9F04E0A}"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A5128171-9E18-4D1E-95AF-1D4EF582A8C4}" type="datetimeFigureOut">
              <a:rPr lang="hr-HR"/>
              <a:pPr>
                <a:defRPr/>
              </a:pPr>
              <a:t>23.10.2014.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F1363518-45BF-4DDD-9E5E-5DB1A579BA80}"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2DEE4D9-30C8-4FB5-B077-08BD019A0897}" type="datetimeFigureOut">
              <a:rPr lang="hr-HR"/>
              <a:pPr>
                <a:defRPr/>
              </a:pPr>
              <a:t>23.10.2014.</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8A8904-9F5C-4802-B6FE-1CEFE5282A9B}"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6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ideo" Target="file:///C:\Users\Korisnik\Documents\AIK\Prezentacije\Prezentacija%20Kataloga%20zona\Video_1397229822.av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rateskiprojekti@mingo.hr/"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051050" y="4724400"/>
            <a:ext cx="5826125" cy="1752600"/>
          </a:xfrm>
        </p:spPr>
        <p:txBody>
          <a:bodyPr rtlCol="0">
            <a:normAutofit/>
          </a:bodyPr>
          <a:lstStyle/>
          <a:p>
            <a:pPr eaLnBrk="1" fontAlgn="auto" hangingPunct="1">
              <a:spcAft>
                <a:spcPts val="0"/>
              </a:spcAft>
              <a:buFont typeface="Arial" pitchFamily="34" charset="0"/>
              <a:buNone/>
              <a:defRPr/>
            </a:pPr>
            <a:endParaRPr lang="hr-HR" b="1" dirty="0" smtClean="0"/>
          </a:p>
          <a:p>
            <a:pPr eaLnBrk="1" fontAlgn="auto" hangingPunct="1">
              <a:spcAft>
                <a:spcPts val="0"/>
              </a:spcAft>
              <a:buFont typeface="Arial" pitchFamily="34" charset="0"/>
              <a:buNone/>
              <a:defRPr/>
            </a:pPr>
            <a:endParaRPr lang="hr-HR" b="1" dirty="0" smtClean="0"/>
          </a:p>
          <a:p>
            <a:pPr algn="r" eaLnBrk="1" fontAlgn="auto" hangingPunct="1">
              <a:spcAft>
                <a:spcPts val="0"/>
              </a:spcAft>
              <a:buFont typeface="Arial" pitchFamily="34" charset="0"/>
              <a:buNone/>
              <a:defRPr/>
            </a:pPr>
            <a:r>
              <a:rPr lang="hr-HR" sz="3000" b="1" dirty="0" smtClean="0"/>
              <a:t>Bratislava, 21. októbra 2014</a:t>
            </a:r>
            <a:endParaRPr lang="hr-H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755650" y="2636838"/>
          <a:ext cx="7272338" cy="2452363"/>
        </p:xfrm>
        <a:graphic>
          <a:graphicData uri="http://schemas.openxmlformats.org/drawingml/2006/table">
            <a:tbl>
              <a:tblPr/>
              <a:tblGrid>
                <a:gridCol w="3063875"/>
                <a:gridCol w="4208463"/>
              </a:tblGrid>
              <a:tr h="682625">
                <a:tc gridSpan="2">
                  <a:txBody>
                    <a:bodyPr/>
                    <a:lstStyle/>
                    <a:p>
                      <a:pPr marL="39688" marR="0" lvl="0" indent="0" algn="ctr" defTabSz="914400" rtl="0" eaLnBrk="1" fontAlgn="base" latinLnBrk="0" hangingPunct="1">
                        <a:lnSpc>
                          <a:spcPct val="100000"/>
                        </a:lnSpc>
                        <a:spcBef>
                          <a:spcPct val="0"/>
                        </a:spcBef>
                        <a:spcAft>
                          <a:spcPct val="0"/>
                        </a:spcAft>
                        <a:buClrTx/>
                        <a:buSzPct val="171000"/>
                        <a:buFont typeface="Arial" charset="0"/>
                        <a:buNone/>
                        <a:tabLst/>
                      </a:pPr>
                      <a:r>
                        <a:rPr kumimoji="0" lang="hr-HR" sz="1800" b="1" i="0" u="none" strike="noStrike" cap="none" normalizeH="0" baseline="0" smtClean="0">
                          <a:ln>
                            <a:noFill/>
                          </a:ln>
                          <a:solidFill>
                            <a:srgbClr val="FFFFFF"/>
                          </a:solidFill>
                          <a:effectLst/>
                          <a:latin typeface="Calibri" pitchFamily="34" charset="0"/>
                          <a:ea typeface="Arial Bold"/>
                          <a:cs typeface="Arial Bold"/>
                          <a:sym typeface="Arial Bold"/>
                        </a:rPr>
                        <a:t>Stimuly</a:t>
                      </a:r>
                      <a:endParaRPr kumimoji="0" lang="en-US" sz="1800" b="1" i="0" u="none" strike="noStrike" cap="none" normalizeH="0" baseline="0" smtClean="0">
                        <a:ln>
                          <a:noFill/>
                        </a:ln>
                        <a:solidFill>
                          <a:srgbClr val="FFFFFF"/>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solidFill>
                      <a:srgbClr val="B20406"/>
                    </a:solidFill>
                  </a:tcPr>
                </a:tc>
                <a:tc hMerge="1">
                  <a:txBody>
                    <a:bodyPr/>
                    <a:lstStyle/>
                    <a:p>
                      <a:endParaRPr lang="en-US"/>
                    </a:p>
                  </a:txBody>
                  <a:tcPr/>
                </a:tc>
              </a:tr>
              <a:tr h="366713">
                <a:tc>
                  <a:txBody>
                    <a:bodyPr/>
                    <a:lstStyle/>
                    <a:p>
                      <a:pPr marL="39688" marR="0" lvl="0" indent="0" algn="l" defTabSz="914400" rtl="0" eaLnBrk="1" fontAlgn="base" latinLnBrk="0" hangingPunct="1">
                        <a:lnSpc>
                          <a:spcPct val="100000"/>
                        </a:lnSpc>
                        <a:spcBef>
                          <a:spcPct val="0"/>
                        </a:spcBef>
                        <a:spcAft>
                          <a:spcPct val="0"/>
                        </a:spcAft>
                        <a:buClrTx/>
                        <a:buSzPct val="171000"/>
                        <a:buFont typeface="Arial" charset="0"/>
                        <a:buNone/>
                        <a:tabLst/>
                      </a:pP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Daňové stimuly</a:t>
                      </a:r>
                      <a:endPar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solidFill>
                      <a:srgbClr val="F2F2F2"/>
                    </a:solidFill>
                  </a:tcPr>
                </a:tc>
                <a:tc>
                  <a:txBody>
                    <a:bodyPr/>
                    <a:lstStyle/>
                    <a:p>
                      <a:pPr marL="39688" marR="0" lvl="0" indent="0" algn="ctr" defTabSz="914400" rtl="0" eaLnBrk="1" fontAlgn="base" latinLnBrk="0" hangingPunct="1">
                        <a:lnSpc>
                          <a:spcPct val="100000"/>
                        </a:lnSpc>
                        <a:spcBef>
                          <a:spcPct val="0"/>
                        </a:spcBef>
                        <a:spcAft>
                          <a:spcPct val="0"/>
                        </a:spcAft>
                        <a:buClrTx/>
                        <a:buSzPct val="171000"/>
                        <a:buFont typeface="Arial" charset="0"/>
                        <a:buNone/>
                        <a:tabLst/>
                      </a:pP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0% - 10% </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sadzba dane zo zisku</a:t>
                      </a:r>
                      <a:endPar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solidFill>
                      <a:srgbClr val="F2F2F2"/>
                    </a:solidFill>
                  </a:tcPr>
                </a:tc>
              </a:tr>
              <a:tr h="366713">
                <a:tc>
                  <a:txBody>
                    <a:bodyPr/>
                    <a:lstStyle/>
                    <a:p>
                      <a:pPr marL="39688" marR="0" lvl="0" indent="0" algn="l" defTabSz="914400" rtl="0" eaLnBrk="1" fontAlgn="base" latinLnBrk="0" hangingPunct="1">
                        <a:lnSpc>
                          <a:spcPct val="100000"/>
                        </a:lnSpc>
                        <a:spcBef>
                          <a:spcPct val="0"/>
                        </a:spcBef>
                        <a:spcAft>
                          <a:spcPct val="0"/>
                        </a:spcAft>
                        <a:buClrTx/>
                        <a:buSzPct val="171000"/>
                        <a:buFont typeface="Arial" charset="0"/>
                        <a:buNone/>
                        <a:tabLst/>
                      </a:pP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Podpora zamestnanosti</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 </a:t>
                      </a:r>
                    </a:p>
                  </a:txBody>
                  <a:tcPr marL="45722" marR="45722" marT="45718" marB="45718" anchor="ctr" horzOverflow="overflow">
                    <a:lnL>
                      <a:noFill/>
                    </a:lnL>
                    <a:lnR>
                      <a:noFill/>
                    </a:lnR>
                    <a:lnT>
                      <a:noFill/>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71000"/>
                        <a:buFont typeface="Arial" charset="0"/>
                        <a:buNone/>
                        <a:tabLst/>
                      </a:pP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3,000</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 </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 –</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18</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,000</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 </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 </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na nové prac. miesto</a:t>
                      </a:r>
                      <a:endPar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noFill/>
                  </a:tcPr>
                </a:tc>
              </a:tr>
              <a:tr h="366713">
                <a:tc>
                  <a:txBody>
                    <a:bodyPr/>
                    <a:lstStyle/>
                    <a:p>
                      <a:pPr marL="39688" marR="0" lvl="0" indent="0" algn="l" defTabSz="914400" rtl="0" eaLnBrk="1" fontAlgn="base" latinLnBrk="0" hangingPunct="1">
                        <a:lnSpc>
                          <a:spcPct val="100000"/>
                        </a:lnSpc>
                        <a:spcBef>
                          <a:spcPct val="0"/>
                        </a:spcBef>
                        <a:spcAft>
                          <a:spcPct val="0"/>
                        </a:spcAft>
                        <a:buClrTx/>
                        <a:buSzPct val="171000"/>
                        <a:buFont typeface="Arial" charset="0"/>
                        <a:buNone/>
                        <a:tabLst/>
                      </a:pP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Stimuly pre vývojové a inovačné činnosti</a:t>
                      </a:r>
                      <a:endPar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solidFill>
                      <a:srgbClr val="F2F2F2"/>
                    </a:solidFill>
                  </a:tcPr>
                </a:tc>
                <a:tc>
                  <a:txBody>
                    <a:bodyPr/>
                    <a:lstStyle/>
                    <a:p>
                      <a:pPr marL="39688" marR="0" lvl="0" indent="0" algn="ctr" defTabSz="914400" rtl="0" eaLnBrk="1" fontAlgn="base" latinLnBrk="0" hangingPunct="1">
                        <a:lnSpc>
                          <a:spcPct val="100000"/>
                        </a:lnSpc>
                        <a:spcBef>
                          <a:spcPct val="0"/>
                        </a:spcBef>
                        <a:spcAft>
                          <a:spcPct val="0"/>
                        </a:spcAft>
                        <a:buClrTx/>
                        <a:buSzPct val="171000"/>
                        <a:buFont typeface="Arial" charset="0"/>
                        <a:buNone/>
                        <a:tabLst/>
                      </a:pP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20% </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skutočných oprávnených nákladov na kúpu strojov/zariadení </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max. do </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0</a:t>
                      </a:r>
                      <a:r>
                        <a:rPr kumimoji="0" lang="sk-SK" sz="1400" b="0" i="0" u="none" strike="noStrike" cap="none" normalizeH="0" baseline="0" smtClean="0">
                          <a:ln>
                            <a:noFill/>
                          </a:ln>
                          <a:solidFill>
                            <a:srgbClr val="595959"/>
                          </a:solidFill>
                          <a:effectLst/>
                          <a:latin typeface="Calibri" pitchFamily="34" charset="0"/>
                          <a:ea typeface="Arial Bold"/>
                          <a:cs typeface="Arial Bold"/>
                          <a:sym typeface="Arial Bold"/>
                        </a:rPr>
                        <a:t>,</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5 mil</a:t>
                      </a:r>
                      <a:r>
                        <a:rPr kumimoji="0" lang="hr-HR" sz="1400" b="0" i="0" u="none" strike="noStrike" cap="none" normalizeH="0" baseline="0" smtClean="0">
                          <a:ln>
                            <a:noFill/>
                          </a:ln>
                          <a:solidFill>
                            <a:srgbClr val="595959"/>
                          </a:solidFill>
                          <a:effectLst/>
                          <a:latin typeface="Calibri" pitchFamily="34" charset="0"/>
                          <a:ea typeface="Arial Bold"/>
                          <a:cs typeface="Arial Bold"/>
                          <a:sym typeface="Arial Bold"/>
                        </a:rPr>
                        <a:t>ióna </a:t>
                      </a:r>
                      <a:r>
                        <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rPr>
                        <a:t>€)</a:t>
                      </a:r>
                    </a:p>
                  </a:txBody>
                  <a:tcPr marL="45722" marR="45722" marT="45718" marB="45718" anchor="ctr" horzOverflow="overflow">
                    <a:lnL>
                      <a:noFill/>
                    </a:lnL>
                    <a:lnR>
                      <a:noFill/>
                    </a:lnR>
                    <a:lnT>
                      <a:noFill/>
                    </a:lnT>
                    <a:lnB>
                      <a:noFill/>
                    </a:lnB>
                    <a:lnTlToBr>
                      <a:noFill/>
                    </a:lnTlToBr>
                    <a:lnBlToTr>
                      <a:noFill/>
                    </a:lnBlToTr>
                    <a:solidFill>
                      <a:srgbClr val="F2F2F2"/>
                    </a:solidFill>
                  </a:tcPr>
                </a:tc>
              </a:tr>
              <a:tr h="366713">
                <a:tc>
                  <a:txBody>
                    <a:bodyPr/>
                    <a:lstStyle/>
                    <a:p>
                      <a:pPr marL="39688" marR="0" lvl="0" indent="0" algn="l" defTabSz="914400" rtl="0" eaLnBrk="1" fontAlgn="base" latinLnBrk="0" hangingPunct="1">
                        <a:lnSpc>
                          <a:spcPct val="100000"/>
                        </a:lnSpc>
                        <a:spcBef>
                          <a:spcPct val="0"/>
                        </a:spcBef>
                        <a:spcAft>
                          <a:spcPct val="0"/>
                        </a:spcAft>
                        <a:buClrTx/>
                        <a:buSzPct val="171000"/>
                        <a:buFont typeface="Arial" charset="0"/>
                        <a:buNone/>
                        <a:tabLst/>
                      </a:pPr>
                      <a:r>
                        <a:rPr kumimoji="0" lang="hr-HR" sz="1400" b="0" i="0" u="none" strike="noStrike" cap="none" normalizeH="0" baseline="0" smtClean="0">
                          <a:ln>
                            <a:noFill/>
                          </a:ln>
                          <a:solidFill>
                            <a:srgbClr val="595959"/>
                          </a:solidFill>
                          <a:effectLst/>
                          <a:latin typeface="Calibri" pitchFamily="34" charset="0"/>
                          <a:cs typeface="Arial" charset="0"/>
                          <a:sym typeface="Arial Bold"/>
                        </a:rPr>
                        <a:t>Stimuly pre investičné náklady investičného</a:t>
                      </a:r>
                      <a:endParaRPr kumimoji="0" lang="en-US" sz="1400" b="0" i="0" u="none" strike="noStrike" cap="none" normalizeH="0" baseline="0" smtClean="0">
                        <a:ln>
                          <a:noFill/>
                        </a:ln>
                        <a:solidFill>
                          <a:srgbClr val="595959"/>
                        </a:solidFill>
                        <a:effectLst/>
                        <a:latin typeface="Calibri" pitchFamily="34" charset="0"/>
                        <a:ea typeface="Arial Bold"/>
                        <a:cs typeface="Arial Bold"/>
                        <a:sym typeface="Arial Bold"/>
                      </a:endParaRPr>
                    </a:p>
                  </a:txBody>
                  <a:tcPr marL="45722" marR="45722" marT="45718" marB="45718" anchor="ctr" horzOverflow="overflow">
                    <a:lnL>
                      <a:noFill/>
                    </a:lnL>
                    <a:lnR>
                      <a:noFill/>
                    </a:lnR>
                    <a:lnT>
                      <a:noFill/>
                    </a:lnT>
                    <a:lnB>
                      <a:noFill/>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71000"/>
                        <a:buFont typeface="Arial" charset="0"/>
                        <a:buNone/>
                        <a:tabLst/>
                      </a:pPr>
                      <a:r>
                        <a:rPr kumimoji="0" lang="sk-SK" sz="1400" b="0" i="0" u="none" strike="noStrike" cap="none" normalizeH="0" baseline="0" smtClean="0">
                          <a:ln>
                            <a:noFill/>
                          </a:ln>
                          <a:solidFill>
                            <a:srgbClr val="595959"/>
                          </a:solidFill>
                          <a:effectLst/>
                          <a:latin typeface="Calibri" pitchFamily="34" charset="0"/>
                          <a:ea typeface="Arial Bold"/>
                          <a:cs typeface="Arial Bold"/>
                          <a:sym typeface="Arial Bold"/>
                        </a:rPr>
                        <a:t>nenávratné dotácie vo výške 20% oprávnených investičných nákladov (až milión €)</a:t>
                      </a:r>
                    </a:p>
                  </a:txBody>
                  <a:tcPr marL="45722" marR="45722" marT="45718" marB="45718" anchor="ctr" horzOverflow="overflow">
                    <a:lnL>
                      <a:noFill/>
                    </a:lnL>
                    <a:lnR>
                      <a:noFill/>
                    </a:lnR>
                    <a:lnT>
                      <a:noFill/>
                    </a:lnT>
                    <a:lnB>
                      <a:noFill/>
                    </a:lnB>
                    <a:lnTlToBr>
                      <a:noFill/>
                    </a:lnTlToBr>
                    <a:lnBlToTr>
                      <a:noFill/>
                    </a:lnBlToTr>
                    <a:noFill/>
                  </a:tcPr>
                </a:tc>
              </a:tr>
            </a:tbl>
          </a:graphicData>
        </a:graphic>
      </p:graphicFrame>
      <p:sp>
        <p:nvSpPr>
          <p:cNvPr id="4" name="Pravokutnik 3"/>
          <p:cNvSpPr/>
          <p:nvPr/>
        </p:nvSpPr>
        <p:spPr>
          <a:xfrm>
            <a:off x="755650" y="1916113"/>
            <a:ext cx="7056438" cy="369887"/>
          </a:xfrm>
          <a:prstGeom prst="rect">
            <a:avLst/>
          </a:prstGeom>
        </p:spPr>
        <p:txBody>
          <a:bodyPr>
            <a:spAutoFit/>
          </a:bodyPr>
          <a:lstStyle/>
          <a:p>
            <a:pPr>
              <a:defRPr/>
            </a:pPr>
            <a:r>
              <a:rPr lang="en-US" dirty="0">
                <a:solidFill>
                  <a:schemeClr val="tx1">
                    <a:lumMod val="65000"/>
                    <a:lumOff val="35000"/>
                  </a:schemeClr>
                </a:solidFill>
                <a:latin typeface="+mn-lt"/>
                <a:cs typeface="Arial" pitchFamily="34" charset="0"/>
                <a:sym typeface="Arial Bold" pitchFamily="34" charset="0"/>
              </a:rPr>
              <a:t>Mini</a:t>
            </a:r>
            <a:r>
              <a:rPr lang="hr-HR" dirty="0">
                <a:solidFill>
                  <a:schemeClr val="tx1">
                    <a:lumMod val="65000"/>
                    <a:lumOff val="35000"/>
                  </a:schemeClr>
                </a:solidFill>
                <a:latin typeface="+mn-lt"/>
                <a:cs typeface="Arial" pitchFamily="34" charset="0"/>
                <a:sym typeface="Arial Bold" pitchFamily="34" charset="0"/>
              </a:rPr>
              <a:t>málna investícia</a:t>
            </a:r>
            <a:r>
              <a:rPr lang="en-US" dirty="0">
                <a:solidFill>
                  <a:schemeClr val="tx1">
                    <a:lumMod val="65000"/>
                    <a:lumOff val="35000"/>
                  </a:schemeClr>
                </a:solidFill>
                <a:latin typeface="+mn-lt"/>
                <a:cs typeface="Arial" pitchFamily="34" charset="0"/>
                <a:sym typeface="Arial Bold" pitchFamily="34" charset="0"/>
              </a:rPr>
              <a:t>: 150.000 € -</a:t>
            </a:r>
            <a:r>
              <a:rPr lang="hr-HR" dirty="0">
                <a:solidFill>
                  <a:schemeClr val="tx1">
                    <a:lumMod val="65000"/>
                    <a:lumOff val="35000"/>
                  </a:schemeClr>
                </a:solidFill>
                <a:latin typeface="+mn-lt"/>
                <a:cs typeface="Arial" pitchFamily="34" charset="0"/>
                <a:sym typeface="Arial Bold" pitchFamily="34" charset="0"/>
              </a:rPr>
              <a:t> malí, strední a veľkí podnikatelia </a:t>
            </a:r>
            <a:endParaRPr lang="en-US" dirty="0">
              <a:solidFill>
                <a:schemeClr val="tx1">
                  <a:lumMod val="65000"/>
                  <a:lumOff val="35000"/>
                </a:schemeClr>
              </a:solidFill>
              <a:latin typeface="+mn-lt"/>
              <a:cs typeface="Arial" pitchFamily="34" charset="0"/>
              <a:sym typeface="Arial Bold" pitchFamily="34" charset="0"/>
            </a:endParaRPr>
          </a:p>
        </p:txBody>
      </p:sp>
      <p:sp>
        <p:nvSpPr>
          <p:cNvPr id="7" name="Pravokutnik 6"/>
          <p:cNvSpPr/>
          <p:nvPr/>
        </p:nvSpPr>
        <p:spPr>
          <a:xfrm>
            <a:off x="827088" y="5589588"/>
            <a:ext cx="7489825" cy="368300"/>
          </a:xfrm>
          <a:prstGeom prst="rect">
            <a:avLst/>
          </a:prstGeom>
        </p:spPr>
        <p:txBody>
          <a:bodyPr>
            <a:spAutoFit/>
          </a:bodyPr>
          <a:lstStyle/>
          <a:p>
            <a:pPr fontAlgn="auto">
              <a:spcBef>
                <a:spcPts val="0"/>
              </a:spcBef>
              <a:spcAft>
                <a:spcPts val="0"/>
              </a:spcAft>
              <a:defRPr/>
            </a:pPr>
            <a:r>
              <a:rPr lang="hr-HR" dirty="0">
                <a:solidFill>
                  <a:schemeClr val="tx1">
                    <a:lumMod val="65000"/>
                    <a:lumOff val="35000"/>
                  </a:schemeClr>
                </a:solidFill>
                <a:latin typeface="+mn-lt"/>
              </a:rPr>
              <a:t>*</a:t>
            </a:r>
            <a:r>
              <a:rPr lang="hr-HR" sz="1600" i="1" dirty="0">
                <a:solidFill>
                  <a:schemeClr val="tx1">
                    <a:lumMod val="65000"/>
                    <a:lumOff val="35000"/>
                  </a:schemeClr>
                </a:solidFill>
                <a:latin typeface="+mn-lt"/>
              </a:rPr>
              <a:t>Zodpovedajúca suma investičných stimulov sa vyúčtováva invidividuálne</a:t>
            </a:r>
          </a:p>
        </p:txBody>
      </p:sp>
      <p:sp>
        <p:nvSpPr>
          <p:cNvPr id="6" name="Pravokutnik 5"/>
          <p:cNvSpPr/>
          <p:nvPr/>
        </p:nvSpPr>
        <p:spPr>
          <a:xfrm>
            <a:off x="2339975" y="981075"/>
            <a:ext cx="4103688" cy="534988"/>
          </a:xfrm>
          <a:prstGeom prst="rect">
            <a:avLst/>
          </a:prstGeom>
        </p:spPr>
        <p:txBody>
          <a:bodyPr>
            <a:spAutoFit/>
          </a:bodyPr>
          <a:lstStyle/>
          <a:p>
            <a:pPr algn="ctr" fontAlgn="auto">
              <a:lnSpc>
                <a:spcPct val="80000"/>
              </a:lnSpc>
              <a:spcBef>
                <a:spcPts val="0"/>
              </a:spcBef>
              <a:spcAft>
                <a:spcPts val="0"/>
              </a:spcAft>
              <a:defRPr/>
            </a:pPr>
            <a:r>
              <a:rPr lang="hr-HR" b="1" spc="-120" dirty="0">
                <a:solidFill>
                  <a:schemeClr val="bg1">
                    <a:lumMod val="50000"/>
                  </a:schemeClr>
                </a:solidFill>
                <a:latin typeface="Arial"/>
                <a:cs typeface="Arial"/>
              </a:rPr>
              <a:t>ZÁKON O PODPORE INVESTÍCII A  INVESTIČNÉHO PROSTREDIA</a:t>
            </a:r>
            <a:endParaRPr lang="ta-IN" b="1" spc="-120" dirty="0">
              <a:solidFill>
                <a:schemeClr val="bg1">
                  <a:lumMod val="50000"/>
                </a:schemeClr>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utnik 5"/>
          <p:cNvSpPr/>
          <p:nvPr/>
        </p:nvSpPr>
        <p:spPr>
          <a:xfrm>
            <a:off x="539750" y="2276475"/>
            <a:ext cx="7848600" cy="4537075"/>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2" name="TextBox 8"/>
          <p:cNvSpPr txBox="1"/>
          <p:nvPr/>
        </p:nvSpPr>
        <p:spPr>
          <a:xfrm>
            <a:off x="3419475" y="549275"/>
            <a:ext cx="3084513" cy="338138"/>
          </a:xfrm>
          <a:prstGeom prst="rect">
            <a:avLst/>
          </a:prstGeom>
          <a:noFill/>
        </p:spPr>
        <p:txBody>
          <a:bodyPr>
            <a:spAutoFit/>
          </a:bodyPr>
          <a:lstStyle/>
          <a:p>
            <a:pPr fontAlgn="auto">
              <a:lnSpc>
                <a:spcPct val="80000"/>
              </a:lnSpc>
              <a:spcBef>
                <a:spcPts val="0"/>
              </a:spcBef>
              <a:spcAft>
                <a:spcPts val="0"/>
              </a:spcAft>
              <a:defRPr/>
            </a:pPr>
            <a:r>
              <a:rPr lang="hr-HR" sz="2000" b="1" spc="-120" dirty="0">
                <a:solidFill>
                  <a:srgbClr val="D90000"/>
                </a:solidFill>
                <a:latin typeface="Arial"/>
                <a:cs typeface="Arial"/>
              </a:rPr>
              <a:t>Investičné stimuly</a:t>
            </a:r>
            <a:endParaRPr lang="ta-IN" sz="2000" b="1" spc="-120" dirty="0">
              <a:solidFill>
                <a:srgbClr val="D90000"/>
              </a:solidFill>
              <a:latin typeface="Arial"/>
              <a:cs typeface="Arial"/>
            </a:endParaRPr>
          </a:p>
        </p:txBody>
      </p:sp>
      <p:sp>
        <p:nvSpPr>
          <p:cNvPr id="3" name="TextBox 10"/>
          <p:cNvSpPr txBox="1"/>
          <p:nvPr/>
        </p:nvSpPr>
        <p:spPr>
          <a:xfrm>
            <a:off x="3708400" y="919163"/>
            <a:ext cx="3659188" cy="277812"/>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KALKULAČKA</a:t>
            </a:r>
            <a:endParaRPr lang="en-US" sz="1200" spc="-30" dirty="0">
              <a:solidFill>
                <a:schemeClr val="bg1">
                  <a:lumMod val="75000"/>
                </a:schemeClr>
              </a:solidFill>
              <a:latin typeface="Arial"/>
              <a:cs typeface="Arial"/>
            </a:endParaRPr>
          </a:p>
        </p:txBody>
      </p:sp>
      <p:sp>
        <p:nvSpPr>
          <p:cNvPr id="4" name="Pravokutnik 3"/>
          <p:cNvSpPr/>
          <p:nvPr/>
        </p:nvSpPr>
        <p:spPr>
          <a:xfrm>
            <a:off x="539750" y="1412875"/>
            <a:ext cx="7848600" cy="792163"/>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dirty="0">
                <a:solidFill>
                  <a:schemeClr val="tx1">
                    <a:lumMod val="65000"/>
                    <a:lumOff val="35000"/>
                  </a:schemeClr>
                </a:solidFill>
              </a:rPr>
              <a:t>Kalkuláciu možných stimulov, ktoré môžete získať v Chorvátskej republike, si vypočítate pomocou </a:t>
            </a:r>
            <a:r>
              <a:rPr lang="hr-HR" sz="1600" b="1" i="1" dirty="0">
                <a:solidFill>
                  <a:schemeClr val="tx1">
                    <a:lumMod val="65000"/>
                    <a:lumOff val="35000"/>
                  </a:schemeClr>
                </a:solidFill>
              </a:rPr>
              <a:t>Kalkulačky investičných stimulov </a:t>
            </a:r>
            <a:r>
              <a:rPr lang="hr-HR" sz="1600" dirty="0">
                <a:solidFill>
                  <a:schemeClr val="tx1">
                    <a:lumMod val="65000"/>
                    <a:lumOff val="35000"/>
                  </a:schemeClr>
                </a:solidFill>
              </a:rPr>
              <a:t>dostupnej na webe AIK</a:t>
            </a:r>
            <a:endParaRPr lang="en-US" sz="1600" dirty="0">
              <a:solidFill>
                <a:schemeClr val="tx1">
                  <a:lumMod val="65000"/>
                  <a:lumOff val="35000"/>
                </a:schemeClr>
              </a:solidFill>
            </a:endParaRPr>
          </a:p>
          <a:p>
            <a:pPr algn="ctr" fontAlgn="auto">
              <a:spcBef>
                <a:spcPts val="0"/>
              </a:spcBef>
              <a:spcAft>
                <a:spcPts val="0"/>
              </a:spcAft>
              <a:defRPr/>
            </a:pPr>
            <a:r>
              <a:rPr lang="en-US" sz="1600" dirty="0">
                <a:solidFill>
                  <a:srgbClr val="C00000"/>
                </a:solidFill>
              </a:rPr>
              <a:t>www.aik-invest.hr</a:t>
            </a:r>
          </a:p>
        </p:txBody>
      </p:sp>
      <p:pic>
        <p:nvPicPr>
          <p:cNvPr id="30725" name="Picture 2"/>
          <p:cNvPicPr>
            <a:picLocks noChangeArrowheads="1"/>
          </p:cNvPicPr>
          <p:nvPr/>
        </p:nvPicPr>
        <p:blipFill>
          <a:blip r:embed="rId2"/>
          <a:srcRect/>
          <a:stretch>
            <a:fillRect/>
          </a:stretch>
        </p:blipFill>
        <p:spPr bwMode="auto">
          <a:xfrm>
            <a:off x="1835150" y="2276475"/>
            <a:ext cx="5113338"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276600" y="620713"/>
            <a:ext cx="3082925" cy="314325"/>
          </a:xfrm>
          <a:prstGeom prst="rect">
            <a:avLst/>
          </a:prstGeom>
          <a:noFill/>
        </p:spPr>
        <p:txBody>
          <a:bodyPr>
            <a:spAutoFit/>
          </a:bodyPr>
          <a:lstStyle/>
          <a:p>
            <a:pPr fontAlgn="auto">
              <a:lnSpc>
                <a:spcPct val="80000"/>
              </a:lnSpc>
              <a:spcBef>
                <a:spcPts val="0"/>
              </a:spcBef>
              <a:spcAft>
                <a:spcPts val="0"/>
              </a:spcAft>
              <a:defRPr/>
            </a:pPr>
            <a:r>
              <a:rPr lang="hr-HR" b="1" spc="-120" dirty="0">
                <a:solidFill>
                  <a:srgbClr val="D90000"/>
                </a:solidFill>
                <a:latin typeface="Arial"/>
                <a:cs typeface="Arial"/>
              </a:rPr>
              <a:t>DOBRÉ PRÍKLADY Z PRAXE</a:t>
            </a:r>
            <a:endParaRPr lang="en-US" b="1" spc="-120" dirty="0">
              <a:solidFill>
                <a:srgbClr val="D90000"/>
              </a:solidFill>
              <a:latin typeface="Arial"/>
              <a:cs typeface="Arial"/>
            </a:endParaRPr>
          </a:p>
        </p:txBody>
      </p:sp>
      <p:pic>
        <p:nvPicPr>
          <p:cNvPr id="31746" name="Slika 2" descr="why invest.jpg"/>
          <p:cNvPicPr>
            <a:picLocks noChangeAspect="1"/>
          </p:cNvPicPr>
          <p:nvPr/>
        </p:nvPicPr>
        <p:blipFill>
          <a:blip r:embed="rId2"/>
          <a:srcRect/>
          <a:stretch>
            <a:fillRect/>
          </a:stretch>
        </p:blipFill>
        <p:spPr bwMode="auto">
          <a:xfrm>
            <a:off x="2843213" y="2492375"/>
            <a:ext cx="1512887" cy="1905000"/>
          </a:xfrm>
          <a:prstGeom prst="rect">
            <a:avLst/>
          </a:prstGeom>
          <a:noFill/>
          <a:ln w="9525">
            <a:noFill/>
            <a:miter lim="800000"/>
            <a:headEnd/>
            <a:tailEnd/>
          </a:ln>
        </p:spPr>
      </p:pic>
      <p:cxnSp>
        <p:nvCxnSpPr>
          <p:cNvPr id="4" name="Ravni poveznik 3"/>
          <p:cNvCxnSpPr/>
          <p:nvPr/>
        </p:nvCxnSpPr>
        <p:spPr>
          <a:xfrm>
            <a:off x="3635375" y="1700213"/>
            <a:ext cx="0" cy="45370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Zaobljeni pravokutnik 4"/>
          <p:cNvSpPr/>
          <p:nvPr/>
        </p:nvSpPr>
        <p:spPr>
          <a:xfrm>
            <a:off x="395288" y="2205038"/>
            <a:ext cx="2736850" cy="719137"/>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b="1" dirty="0">
                <a:solidFill>
                  <a:schemeClr val="tx1">
                    <a:lumMod val="65000"/>
                    <a:lumOff val="35000"/>
                  </a:schemeClr>
                </a:solidFill>
              </a:rPr>
              <a:t>VARAŽDÍNSKA ŽUPA</a:t>
            </a:r>
          </a:p>
        </p:txBody>
      </p:sp>
      <p:sp>
        <p:nvSpPr>
          <p:cNvPr id="6" name="Rectangle 1"/>
          <p:cNvSpPr>
            <a:spLocks noChangeArrowheads="1"/>
          </p:cNvSpPr>
          <p:nvPr/>
        </p:nvSpPr>
        <p:spPr bwMode="auto">
          <a:xfrm>
            <a:off x="3779838" y="1773238"/>
            <a:ext cx="5364162" cy="6370637"/>
          </a:xfrm>
          <a:prstGeom prst="rect">
            <a:avLst/>
          </a:prstGeom>
          <a:noFill/>
          <a:ln w="9525">
            <a:noFill/>
            <a:miter lim="800000"/>
            <a:headEnd/>
            <a:tailEnd/>
          </a:ln>
          <a:effectLst/>
        </p:spPr>
        <p:txBody>
          <a:bodyPr anchor="ctr">
            <a:spAutoFit/>
          </a:bodyPr>
          <a:lstStyle/>
          <a:p>
            <a:pPr>
              <a:buFont typeface="Wingdings" pitchFamily="2" charset="2"/>
              <a:buChar char="ü"/>
              <a:defRPr/>
            </a:pPr>
            <a:endParaRPr lang="hr-HR" sz="2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2400" dirty="0">
                <a:solidFill>
                  <a:schemeClr val="tx1">
                    <a:lumMod val="65000"/>
                    <a:lumOff val="35000"/>
                  </a:schemeClr>
                </a:solidFill>
                <a:latin typeface="Calibri" pitchFamily="34" charset="0"/>
                <a:ea typeface="Calibri" pitchFamily="34" charset="0"/>
                <a:cs typeface="Times New Roman" pitchFamily="18" charset="0"/>
              </a:rPr>
              <a:t>Stavebné povolenie vydané za 1 deň</a:t>
            </a:r>
          </a:p>
          <a:p>
            <a:pPr>
              <a:buFont typeface="Wingdings" pitchFamily="2" charset="2"/>
              <a:buChar char="ü"/>
              <a:defRPr/>
            </a:pPr>
            <a:r>
              <a:rPr lang="hr-HR" sz="2400" dirty="0">
                <a:solidFill>
                  <a:schemeClr val="tx1">
                    <a:lumMod val="65000"/>
                    <a:lumOff val="35000"/>
                  </a:schemeClr>
                </a:solidFill>
                <a:latin typeface="Calibri" pitchFamily="34" charset="0"/>
                <a:ea typeface="Calibri" pitchFamily="34" charset="0"/>
                <a:cs typeface="Times New Roman" pitchFamily="18" charset="0"/>
              </a:rPr>
              <a:t>Za 2 investičné projekty – výstavba výrobných prevádzok</a:t>
            </a:r>
          </a:p>
          <a:p>
            <a:pPr>
              <a:buFont typeface="Wingdings" pitchFamily="2" charset="2"/>
              <a:buChar char="ü"/>
              <a:defRPr/>
            </a:pPr>
            <a:endParaRPr lang="hr-HR" sz="2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2400" dirty="0">
                <a:solidFill>
                  <a:schemeClr val="tx1">
                    <a:lumMod val="65000"/>
                    <a:lumOff val="35000"/>
                  </a:schemeClr>
                </a:solidFill>
                <a:latin typeface="Calibri" pitchFamily="34" charset="0"/>
                <a:ea typeface="Calibri" pitchFamily="34" charset="0"/>
                <a:cs typeface="Times New Roman" pitchFamily="18" charset="0"/>
              </a:rPr>
              <a:t>Potvrdenie vykonávacieho projektu vydané za 8 dní</a:t>
            </a:r>
          </a:p>
          <a:p>
            <a:pPr>
              <a:buFont typeface="Wingdings" pitchFamily="2" charset="2"/>
              <a:buChar char="ü"/>
              <a:defRPr/>
            </a:pPr>
            <a:r>
              <a:rPr lang="hr-HR" sz="2400" dirty="0">
                <a:solidFill>
                  <a:schemeClr val="tx1">
                    <a:lumMod val="65000"/>
                    <a:lumOff val="35000"/>
                  </a:schemeClr>
                </a:solidFill>
                <a:latin typeface="Calibri" pitchFamily="34" charset="0"/>
                <a:ea typeface="Calibri" pitchFamily="34" charset="0"/>
                <a:cs typeface="Times New Roman" pitchFamily="18" charset="0"/>
              </a:rPr>
              <a:t>Investičný projekt na činnosť poskytovania služieb</a:t>
            </a:r>
          </a:p>
          <a:p>
            <a:pPr>
              <a:buFont typeface="Wingdings" pitchFamily="2" charset="2"/>
              <a:buChar char="ü"/>
              <a:defRPr/>
            </a:pPr>
            <a:endParaRPr lang="hr-HR" sz="2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sk-SK" sz="2400" dirty="0">
                <a:solidFill>
                  <a:prstClr val="black">
                    <a:lumMod val="65000"/>
                    <a:lumOff val="35000"/>
                  </a:prstClr>
                </a:solidFill>
                <a:latin typeface="Calibri" pitchFamily="34" charset="0"/>
                <a:ea typeface="Calibri" pitchFamily="34" charset="0"/>
                <a:cs typeface="Times New Roman" pitchFamily="18" charset="0"/>
              </a:rPr>
              <a:t>Stavebné povolenie vydané za </a:t>
            </a:r>
            <a:r>
              <a:rPr lang="hr-HR" sz="2400" dirty="0">
                <a:solidFill>
                  <a:prstClr val="black">
                    <a:lumMod val="65000"/>
                    <a:lumOff val="35000"/>
                  </a:prstClr>
                </a:solidFill>
                <a:latin typeface="Calibri" pitchFamily="34" charset="0"/>
                <a:ea typeface="Calibri" pitchFamily="34" charset="0"/>
                <a:cs typeface="Times New Roman" pitchFamily="18" charset="0"/>
              </a:rPr>
              <a:t>19 dní</a:t>
            </a:r>
          </a:p>
          <a:p>
            <a:pPr>
              <a:buFont typeface="Wingdings" pitchFamily="2" charset="2"/>
              <a:buChar char="ü"/>
              <a:defRPr/>
            </a:pPr>
            <a:r>
              <a:rPr lang="hr-HR" sz="2400" dirty="0">
                <a:solidFill>
                  <a:prstClr val="black">
                    <a:lumMod val="65000"/>
                    <a:lumOff val="35000"/>
                  </a:prstClr>
                </a:solidFill>
                <a:latin typeface="Calibri" pitchFamily="34" charset="0"/>
                <a:ea typeface="Calibri" pitchFamily="34" charset="0"/>
                <a:cs typeface="Times New Roman" pitchFamily="18" charset="0"/>
              </a:rPr>
              <a:t>Výstavba výrobnej prevádzky</a:t>
            </a:r>
          </a:p>
          <a:p>
            <a:pPr>
              <a:buFont typeface="Wingdings" pitchFamily="2" charset="2"/>
              <a:buChar char="ü"/>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vi-VN" sz="1200" dirty="0">
              <a:solidFill>
                <a:schemeClr val="tx1">
                  <a:lumMod val="65000"/>
                  <a:lumOff val="35000"/>
                </a:schemeClr>
              </a:solidFill>
              <a:latin typeface="Calibri" pitchFamily="34" charset="0"/>
              <a:ea typeface="Calibri" pitchFamily="34" charset="0"/>
              <a:cs typeface="Times New Roman" pitchFamily="18" charset="0"/>
            </a:endParaRPr>
          </a:p>
          <a:p>
            <a:pPr eaLnBrk="0" hangingPunct="0">
              <a:defRPr/>
            </a:pPr>
            <a:endParaRPr lang="hr-HR" sz="1200" dirty="0">
              <a:solidFill>
                <a:schemeClr val="tx1">
                  <a:lumMod val="65000"/>
                  <a:lumOff val="35000"/>
                </a:schemeClr>
              </a:solidFill>
              <a:latin typeface="+mn-lt"/>
              <a:cs typeface="Times New Roman" pitchFamily="18" charset="0"/>
            </a:endParaRPr>
          </a:p>
          <a:p>
            <a:pPr eaLnBrk="0" hangingPunct="0">
              <a:defRPr/>
            </a:pPr>
            <a:endParaRPr lang="hr-HR" sz="1200" dirty="0">
              <a:solidFill>
                <a:schemeClr val="tx1">
                  <a:lumMod val="65000"/>
                  <a:lumOff val="35000"/>
                </a:schemeClr>
              </a:solidFill>
              <a:latin typeface="+mn-lt"/>
              <a:cs typeface="Arial" pitchFamily="34" charset="0"/>
            </a:endParaRPr>
          </a:p>
        </p:txBody>
      </p:sp>
      <p:sp>
        <p:nvSpPr>
          <p:cNvPr id="7" name="Zaobljeni pravokutnik 6"/>
          <p:cNvSpPr/>
          <p:nvPr/>
        </p:nvSpPr>
        <p:spPr>
          <a:xfrm>
            <a:off x="395288" y="3789363"/>
            <a:ext cx="2736850" cy="719137"/>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b="1" dirty="0">
                <a:solidFill>
                  <a:schemeClr val="tx1">
                    <a:lumMod val="65000"/>
                    <a:lumOff val="35000"/>
                  </a:schemeClr>
                </a:solidFill>
              </a:rPr>
              <a:t>MEDZIMURSKÁ ŽUPA</a:t>
            </a:r>
          </a:p>
        </p:txBody>
      </p:sp>
      <p:sp>
        <p:nvSpPr>
          <p:cNvPr id="9" name="Zaobljeni pravokutnik 8"/>
          <p:cNvSpPr/>
          <p:nvPr/>
        </p:nvSpPr>
        <p:spPr>
          <a:xfrm>
            <a:off x="395288" y="5300663"/>
            <a:ext cx="2736850" cy="720725"/>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b="1" dirty="0">
                <a:solidFill>
                  <a:schemeClr val="tx1">
                    <a:lumMod val="65000"/>
                    <a:lumOff val="35000"/>
                  </a:schemeClr>
                </a:solidFill>
              </a:rPr>
              <a:t>BRODSKO-POSÁVSKA ŽUPA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323528" y="1196752"/>
            <a:ext cx="8820472" cy="6709529"/>
          </a:xfrm>
          <a:prstGeom prst="rect">
            <a:avLst/>
          </a:prstGeom>
          <a:noFill/>
        </p:spPr>
        <p:txBody>
          <a:bodyPr>
            <a:spAutoFit/>
          </a:bodyPr>
          <a:lstStyle/>
          <a:p>
            <a:pPr marL="176213" indent="-176213" algn="r" eaLnBrk="0" hangingPunct="0">
              <a:defRPr/>
            </a:pPr>
            <a:endParaRPr lang="hr-HR" sz="1600" dirty="0">
              <a:solidFill>
                <a:schemeClr val="tx1">
                  <a:lumMod val="65000"/>
                  <a:lumOff val="35000"/>
                </a:schemeClr>
              </a:solidFill>
              <a:latin typeface="+mn-lt"/>
              <a:ea typeface="Calibri" pitchFamily="34" charset="0"/>
              <a:cs typeface="Times New Roman" pitchFamily="18" charset="0"/>
            </a:endParaRPr>
          </a:p>
          <a:p>
            <a:pPr marL="3376613" lvl="7" indent="-176213" algn="just" eaLnBrk="0" fontAlgn="base" hangingPunct="0">
              <a:spcBef>
                <a:spcPct val="0"/>
              </a:spcBef>
              <a:spcAft>
                <a:spcPct val="0"/>
              </a:spcAft>
              <a:defRPr/>
            </a:pPr>
            <a:r>
              <a:rPr lang="hr-HR" sz="1600" dirty="0">
                <a:solidFill>
                  <a:schemeClr val="tx1">
                    <a:lumMod val="65000"/>
                    <a:lumOff val="35000"/>
                  </a:schemeClr>
                </a:solidFill>
                <a:latin typeface="+mn-lt"/>
                <a:ea typeface="Calibri" pitchFamily="34" charset="0"/>
                <a:cs typeface="Times New Roman" pitchFamily="18" charset="0"/>
              </a:rPr>
              <a:t>    	</a:t>
            </a:r>
            <a:endParaRPr lang="hr-HR" sz="1600" dirty="0">
              <a:solidFill>
                <a:schemeClr val="tx1">
                  <a:lumMod val="65000"/>
                  <a:lumOff val="35000"/>
                </a:schemeClr>
              </a:solidFill>
              <a:latin typeface="+mn-lt"/>
              <a:ea typeface="Verdana"/>
              <a:cs typeface="Verdana"/>
            </a:endParaRPr>
          </a:p>
          <a:p>
            <a:pPr marL="3376613" lvl="7" indent="-176213" algn="just" eaLnBrk="0" fontAlgn="base" hangingPunct="0">
              <a:spcBef>
                <a:spcPct val="0"/>
              </a:spcBef>
              <a:spcAft>
                <a:spcPct val="0"/>
              </a:spcAft>
              <a:defRPr/>
            </a:pPr>
            <a:endParaRPr lang="hr-HR" sz="1600" dirty="0">
              <a:solidFill>
                <a:schemeClr val="tx1">
                  <a:lumMod val="65000"/>
                  <a:lumOff val="35000"/>
                </a:schemeClr>
              </a:solidFill>
              <a:latin typeface="+mn-lt"/>
              <a:ea typeface="Verdana"/>
              <a:cs typeface="Verdana"/>
            </a:endParaRPr>
          </a:p>
          <a:p>
            <a:pPr marL="3376613" lvl="7" indent="-176213" algn="just" eaLnBrk="0" fontAlgn="base" hangingPunct="0">
              <a:spcBef>
                <a:spcPct val="0"/>
              </a:spcBef>
              <a:spcAft>
                <a:spcPct val="0"/>
              </a:spcAft>
              <a:defRPr/>
            </a:pPr>
            <a:r>
              <a:rPr lang="hr-HR" sz="1600" dirty="0">
                <a:solidFill>
                  <a:schemeClr val="tx1">
                    <a:lumMod val="65000"/>
                    <a:lumOff val="35000"/>
                  </a:schemeClr>
                </a:solidFill>
                <a:latin typeface="+mn-lt"/>
                <a:ea typeface="Verdana"/>
                <a:cs typeface="Verdana"/>
              </a:rPr>
              <a:t>		 ●</a:t>
            </a:r>
            <a:r>
              <a:rPr lang="hr-HR" sz="1600" dirty="0">
                <a:solidFill>
                  <a:schemeClr val="tx1">
                    <a:lumMod val="65000"/>
                    <a:lumOff val="35000"/>
                  </a:schemeClr>
                </a:solidFill>
                <a:latin typeface="+mn-lt"/>
                <a:ea typeface="Calibri" pitchFamily="34" charset="0"/>
                <a:cs typeface="Times New Roman" pitchFamily="18" charset="0"/>
              </a:rPr>
              <a:t>Pripravuje sa v spolupráci s  príslušnými štátnymi inštitúciami</a:t>
            </a:r>
          </a:p>
          <a:p>
            <a:pPr marL="3376613" lvl="7" indent="-176213" algn="just" eaLnBrk="0" fontAlgn="base" hangingPunct="0">
              <a:spcBef>
                <a:spcPct val="0"/>
              </a:spcBef>
              <a:spcAft>
                <a:spcPct val="0"/>
              </a:spcAft>
              <a:defRPr/>
            </a:pPr>
            <a:r>
              <a:rPr lang="hr-HR" sz="1600" dirty="0">
                <a:solidFill>
                  <a:schemeClr val="tx1">
                    <a:lumMod val="65000"/>
                    <a:lumOff val="35000"/>
                  </a:schemeClr>
                </a:solidFill>
                <a:latin typeface="+mn-lt"/>
                <a:ea typeface="Verdana"/>
                <a:cs typeface="Times New Roman" pitchFamily="18" charset="0"/>
              </a:rPr>
              <a:t>       	</a:t>
            </a:r>
            <a:r>
              <a:rPr lang="hr-HR" sz="1600" dirty="0">
                <a:solidFill>
                  <a:schemeClr val="tx1">
                    <a:lumMod val="65000"/>
                    <a:lumOff val="35000"/>
                  </a:schemeClr>
                </a:solidFill>
                <a:latin typeface="+mn-lt"/>
                <a:ea typeface="Verdana"/>
                <a:cs typeface="Verdana"/>
              </a:rPr>
              <a:t>●</a:t>
            </a:r>
            <a:r>
              <a:rPr lang="hr-HR" sz="1600" dirty="0">
                <a:solidFill>
                  <a:schemeClr val="tx1">
                    <a:lumMod val="65000"/>
                    <a:lumOff val="35000"/>
                  </a:schemeClr>
                </a:solidFill>
                <a:latin typeface="+mn-lt"/>
                <a:ea typeface="Verdana"/>
                <a:cs typeface="Times New Roman" pitchFamily="18" charset="0"/>
              </a:rPr>
              <a:t> Aktuálny počet projektov</a:t>
            </a:r>
            <a:r>
              <a:rPr lang="en-US" sz="1600" dirty="0">
                <a:solidFill>
                  <a:schemeClr val="tx1">
                    <a:lumMod val="65000"/>
                    <a:lumOff val="35000"/>
                  </a:schemeClr>
                </a:solidFill>
                <a:latin typeface="+mn-lt"/>
                <a:ea typeface="Calibri" pitchFamily="34" charset="0"/>
                <a:cs typeface="Times New Roman" pitchFamily="18" charset="0"/>
              </a:rPr>
              <a:t>: 45</a:t>
            </a:r>
            <a:r>
              <a:rPr lang="hr-HR" sz="1600" dirty="0">
                <a:solidFill>
                  <a:schemeClr val="tx1">
                    <a:lumMod val="65000"/>
                    <a:lumOff val="35000"/>
                  </a:schemeClr>
                </a:solidFill>
                <a:latin typeface="+mn-lt"/>
                <a:ea typeface="Calibri" pitchFamily="34" charset="0"/>
                <a:cs typeface="Times New Roman" pitchFamily="18" charset="0"/>
              </a:rPr>
              <a:t> investičných projektov,</a:t>
            </a:r>
            <a:r>
              <a:rPr lang="en-US" sz="1600" dirty="0">
                <a:solidFill>
                  <a:schemeClr val="tx1">
                    <a:lumMod val="65000"/>
                    <a:lumOff val="35000"/>
                  </a:schemeClr>
                </a:solidFill>
                <a:latin typeface="+mn-lt"/>
                <a:ea typeface="Calibri" pitchFamily="34" charset="0"/>
                <a:cs typeface="Times New Roman" pitchFamily="18" charset="0"/>
              </a:rPr>
              <a:t> </a:t>
            </a:r>
            <a:r>
              <a:rPr lang="sk-SK" sz="1600" dirty="0">
                <a:solidFill>
                  <a:schemeClr val="tx1">
                    <a:lumMod val="65000"/>
                    <a:lumOff val="35000"/>
                  </a:schemeClr>
                </a:solidFill>
                <a:latin typeface="+mn-lt"/>
                <a:ea typeface="Calibri" pitchFamily="34" charset="0"/>
                <a:cs typeface="Times New Roman" pitchFamily="18" charset="0"/>
              </a:rPr>
              <a:t>z ktorých je </a:t>
            </a:r>
            <a:r>
              <a:rPr lang="hr-HR" sz="1600" dirty="0">
                <a:solidFill>
                  <a:schemeClr val="tx1">
                    <a:lumMod val="65000"/>
                    <a:lumOff val="35000"/>
                  </a:schemeClr>
                </a:solidFill>
                <a:latin typeface="+mn-lt"/>
                <a:ea typeface="Calibri" pitchFamily="34" charset="0"/>
                <a:cs typeface="Times New Roman" pitchFamily="18" charset="0"/>
              </a:rPr>
              <a:t>16 verejných, 24 súkromných projektov a informácie o 5  technologických inkubátoroch,</a:t>
            </a:r>
            <a:r>
              <a:rPr lang="en-US" sz="1600" dirty="0">
                <a:solidFill>
                  <a:schemeClr val="tx1">
                    <a:lumMod val="65000"/>
                    <a:lumOff val="35000"/>
                  </a:schemeClr>
                </a:solidFill>
                <a:latin typeface="+mn-lt"/>
                <a:ea typeface="Calibri" pitchFamily="34" charset="0"/>
                <a:cs typeface="Times New Roman" pitchFamily="18" charset="0"/>
              </a:rPr>
              <a:t> </a:t>
            </a:r>
          </a:p>
          <a:p>
            <a:pPr marL="176213" indent="-176213" algn="r" eaLnBrk="0" hangingPunct="0">
              <a:defRPr/>
            </a:pPr>
            <a:endParaRPr lang="hr-HR" sz="1600" dirty="0">
              <a:solidFill>
                <a:schemeClr val="tx1">
                  <a:lumMod val="65000"/>
                  <a:lumOff val="35000"/>
                </a:schemeClr>
              </a:solidFill>
              <a:latin typeface="+mn-lt"/>
              <a:ea typeface="Calibri" pitchFamily="34" charset="0"/>
              <a:cs typeface="Times New Roman" pitchFamily="18" charset="0"/>
            </a:endParaRPr>
          </a:p>
          <a:p>
            <a:pPr marL="176213" indent="-176213" algn="r" eaLnBrk="0" hangingPunct="0">
              <a:defRPr/>
            </a:pPr>
            <a:endParaRPr lang="en-US" sz="1600" dirty="0">
              <a:solidFill>
                <a:schemeClr val="tx1">
                  <a:lumMod val="65000"/>
                  <a:lumOff val="35000"/>
                </a:schemeClr>
              </a:solidFill>
              <a:latin typeface="+mn-lt"/>
              <a:ea typeface="Calibri" pitchFamily="34" charset="0"/>
              <a:cs typeface="Times New Roman" pitchFamily="18" charset="0"/>
            </a:endParaRP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Verdana"/>
                <a:cs typeface="Verdana"/>
              </a:rPr>
              <a:t>● 		●</a:t>
            </a:r>
            <a:r>
              <a:rPr lang="hr-HR" sz="1600" b="1" dirty="0">
                <a:solidFill>
                  <a:schemeClr val="tx1">
                    <a:lumMod val="65000"/>
                    <a:lumOff val="35000"/>
                  </a:schemeClr>
                </a:solidFill>
                <a:latin typeface="+mn-lt"/>
                <a:ea typeface="Calibri" pitchFamily="34" charset="0"/>
                <a:cs typeface="Times New Roman" pitchFamily="18" charset="0"/>
              </a:rPr>
              <a:t>Najväčší počet projektov sa vzťahuje na odvetvia     </a:t>
            </a: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Calibri" pitchFamily="34" charset="0"/>
                <a:cs typeface="Times New Roman" pitchFamily="18" charset="0"/>
              </a:rPr>
              <a:t>               cestovného ruchu, energetiky, verejnej infraštriktúry a   </a:t>
            </a: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Calibri" pitchFamily="34" charset="0"/>
                <a:cs typeface="Times New Roman" pitchFamily="18" charset="0"/>
              </a:rPr>
              <a:t>                priemyselné projekty</a:t>
            </a: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Calibri" pitchFamily="34" charset="0"/>
                <a:cs typeface="Times New Roman" pitchFamily="18" charset="0"/>
              </a:rPr>
              <a:t>	</a:t>
            </a: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Calibri" pitchFamily="34" charset="0"/>
                <a:cs typeface="Times New Roman" pitchFamily="18" charset="0"/>
              </a:rPr>
              <a:t>		 </a:t>
            </a:r>
            <a:r>
              <a:rPr lang="hr-HR" sz="1600" b="1" dirty="0">
                <a:solidFill>
                  <a:schemeClr val="tx1">
                    <a:lumMod val="65000"/>
                    <a:lumOff val="35000"/>
                  </a:schemeClr>
                </a:solidFill>
                <a:latin typeface="+mn-lt"/>
                <a:ea typeface="Verdana"/>
                <a:cs typeface="Verdana"/>
              </a:rPr>
              <a:t>● </a:t>
            </a:r>
            <a:r>
              <a:rPr lang="hr-HR" sz="1600" b="1" dirty="0">
                <a:solidFill>
                  <a:schemeClr val="tx1">
                    <a:lumMod val="65000"/>
                    <a:lumOff val="35000"/>
                  </a:schemeClr>
                </a:solidFill>
                <a:latin typeface="+mn-lt"/>
                <a:ea typeface="Verdana"/>
                <a:cs typeface="Times New Roman" pitchFamily="18" charset="0"/>
              </a:rPr>
              <a:t>Všetky projekty sú v štádiu vysokej pripravenosti na    </a:t>
            </a:r>
          </a:p>
          <a:p>
            <a:pPr marL="2919413" lvl="6"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Verdana"/>
                <a:cs typeface="Times New Roman" pitchFamily="18" charset="0"/>
              </a:rPr>
              <a:t>                 vstup strategického partnera</a:t>
            </a:r>
            <a:endParaRPr lang="hr-HR" sz="1600" b="1" dirty="0">
              <a:solidFill>
                <a:schemeClr val="tx1">
                  <a:lumMod val="65000"/>
                  <a:lumOff val="35000"/>
                </a:schemeClr>
              </a:solidFill>
              <a:latin typeface="+mn-lt"/>
              <a:ea typeface="Calibri" pitchFamily="34" charset="0"/>
              <a:cs typeface="Times New Roman" pitchFamily="18" charset="0"/>
            </a:endParaRPr>
          </a:p>
          <a:p>
            <a:pPr marL="3376613" lvl="7" indent="-176213" algn="just" eaLnBrk="0" fontAlgn="base" hangingPunct="0">
              <a:spcBef>
                <a:spcPct val="0"/>
              </a:spcBef>
              <a:spcAft>
                <a:spcPct val="0"/>
              </a:spcAft>
              <a:defRPr/>
            </a:pPr>
            <a:r>
              <a:rPr lang="hr-HR" sz="1600" b="1" dirty="0">
                <a:solidFill>
                  <a:schemeClr val="tx1">
                    <a:lumMod val="65000"/>
                    <a:lumOff val="35000"/>
                  </a:schemeClr>
                </a:solidFill>
                <a:latin typeface="+mn-lt"/>
                <a:ea typeface="Calibri" pitchFamily="34" charset="0"/>
                <a:cs typeface="Times New Roman" pitchFamily="18" charset="0"/>
              </a:rPr>
              <a:t>		● Hodnota projektov sa pohybuje od 4 miliónov eur do 1     	miliardy eur</a:t>
            </a:r>
          </a:p>
          <a:p>
            <a:pPr marL="176213" indent="-176213" algn="ctr" eaLnBrk="0" hangingPunct="0">
              <a:buFont typeface="Arial" pitchFamily="34" charset="0"/>
              <a:buChar char="•"/>
              <a:defRPr/>
            </a:pPr>
            <a:endParaRPr lang="hr-HR" sz="16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ctr"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a:p>
            <a:pPr marL="176213" indent="-176213" algn="just" eaLnBrk="0" hangingPunct="0">
              <a:buFont typeface="Arial" pitchFamily="34" charset="0"/>
              <a:buChar char="•"/>
              <a:defRPr/>
            </a:pPr>
            <a:endParaRPr lang="hr-HR" sz="1400" b="1" dirty="0">
              <a:solidFill>
                <a:schemeClr val="tx1">
                  <a:lumMod val="65000"/>
                  <a:lumOff val="35000"/>
                </a:schemeClr>
              </a:solidFill>
              <a:latin typeface="+mn-lt"/>
              <a:ea typeface="Calibri" pitchFamily="34" charset="0"/>
              <a:cs typeface="Times New Roman" pitchFamily="18" charset="0"/>
            </a:endParaRPr>
          </a:p>
        </p:txBody>
      </p:sp>
      <p:pic>
        <p:nvPicPr>
          <p:cNvPr id="32770" name="Slika 5" descr="Izrezak.PNG"/>
          <p:cNvPicPr>
            <a:picLocks noChangeAspect="1"/>
          </p:cNvPicPr>
          <p:nvPr/>
        </p:nvPicPr>
        <p:blipFill>
          <a:blip r:embed="rId3"/>
          <a:srcRect/>
          <a:stretch>
            <a:fillRect/>
          </a:stretch>
        </p:blipFill>
        <p:spPr bwMode="auto">
          <a:xfrm>
            <a:off x="214313" y="2071688"/>
            <a:ext cx="3571875" cy="4248150"/>
          </a:xfrm>
          <a:prstGeom prst="rect">
            <a:avLst/>
          </a:prstGeom>
          <a:noFill/>
          <a:ln w="9525">
            <a:noFill/>
            <a:miter lim="800000"/>
            <a:headEnd/>
            <a:tailEnd/>
          </a:ln>
        </p:spPr>
      </p:pic>
      <p:sp>
        <p:nvSpPr>
          <p:cNvPr id="8" name="Pravokutnik 7"/>
          <p:cNvSpPr/>
          <p:nvPr/>
        </p:nvSpPr>
        <p:spPr>
          <a:xfrm>
            <a:off x="2627313" y="692150"/>
            <a:ext cx="4213225" cy="646113"/>
          </a:xfrm>
          <a:prstGeom prst="rect">
            <a:avLst/>
          </a:prstGeom>
        </p:spPr>
        <p:txBody>
          <a:bodyPr>
            <a:spAutoFit/>
          </a:bodyPr>
          <a:lstStyle/>
          <a:p>
            <a:pPr marL="176213" indent="-176213" algn="ctr" eaLnBrk="0" hangingPunct="0">
              <a:defRPr/>
            </a:pPr>
            <a:r>
              <a:rPr lang="hr-HR" b="1" dirty="0">
                <a:solidFill>
                  <a:schemeClr val="tx1">
                    <a:lumMod val="65000"/>
                    <a:lumOff val="35000"/>
                  </a:schemeClr>
                </a:solidFill>
                <a:latin typeface="Arial" pitchFamily="34" charset="0"/>
                <a:ea typeface="Calibri" pitchFamily="34" charset="0"/>
                <a:cs typeface="Arial" pitchFamily="34" charset="0"/>
              </a:rPr>
              <a:t>KATALÓG INVESTIČNÝCH MOŽNOSTÍ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203575" y="404813"/>
            <a:ext cx="3516313" cy="757237"/>
          </a:xfrm>
          <a:prstGeom prst="rect">
            <a:avLst/>
          </a:prstGeom>
          <a:noFill/>
        </p:spPr>
        <p:txBody>
          <a:bodyPr>
            <a:spAutoFit/>
          </a:bodyPr>
          <a:lstStyle/>
          <a:p>
            <a:pPr fontAlgn="auto">
              <a:lnSpc>
                <a:spcPct val="80000"/>
              </a:lnSpc>
              <a:spcBef>
                <a:spcPts val="0"/>
              </a:spcBef>
              <a:spcAft>
                <a:spcPts val="0"/>
              </a:spcAft>
              <a:defRPr/>
            </a:pPr>
            <a:r>
              <a:rPr lang="hr-HR" b="1" spc="-120" dirty="0">
                <a:solidFill>
                  <a:srgbClr val="D90000"/>
                </a:solidFill>
                <a:latin typeface="Arial"/>
                <a:cs typeface="Arial"/>
              </a:rPr>
              <a:t>KATALÓG PRIEMYSELNÝCH PARKOV V CHORVÁTSKEJ REPUBLIKE</a:t>
            </a:r>
            <a:endParaRPr lang="ta-IN" b="1" spc="-120" dirty="0">
              <a:solidFill>
                <a:srgbClr val="D90000"/>
              </a:solidFill>
              <a:latin typeface="Arial"/>
              <a:cs typeface="Arial"/>
            </a:endParaRPr>
          </a:p>
        </p:txBody>
      </p:sp>
      <p:cxnSp>
        <p:nvCxnSpPr>
          <p:cNvPr id="3" name="Ravni poveznik 2"/>
          <p:cNvCxnSpPr/>
          <p:nvPr/>
        </p:nvCxnSpPr>
        <p:spPr>
          <a:xfrm>
            <a:off x="3708400" y="1628775"/>
            <a:ext cx="0" cy="45370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19" name="Grupa 3"/>
          <p:cNvGrpSpPr>
            <a:grpSpLocks/>
          </p:cNvGrpSpPr>
          <p:nvPr/>
        </p:nvGrpSpPr>
        <p:grpSpPr bwMode="auto">
          <a:xfrm>
            <a:off x="250825" y="2349500"/>
            <a:ext cx="3205163" cy="2735263"/>
            <a:chOff x="-108520" y="1772817"/>
            <a:chExt cx="6706241" cy="5085183"/>
          </a:xfrm>
        </p:grpSpPr>
        <p:pic>
          <p:nvPicPr>
            <p:cNvPr id="5" name="Picture 8"/>
            <p:cNvPicPr>
              <a:picLocks noChangeAspect="1" noChangeArrowheads="1"/>
            </p:cNvPicPr>
            <p:nvPr/>
          </p:nvPicPr>
          <p:blipFill>
            <a:blip r:embed="rId2" cstate="print"/>
            <a:srcRect/>
            <a:stretch>
              <a:fillRect/>
            </a:stretch>
          </p:blipFill>
          <p:spPr bwMode="auto">
            <a:xfrm>
              <a:off x="4368884" y="3617640"/>
              <a:ext cx="2228837" cy="32403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7"/>
            <p:cNvPicPr>
              <a:picLocks noChangeAspect="1" noChangeArrowheads="1"/>
            </p:cNvPicPr>
            <p:nvPr/>
          </p:nvPicPr>
          <p:blipFill>
            <a:blip r:embed="rId3" cstate="print"/>
            <a:srcRect/>
            <a:stretch>
              <a:fillRect/>
            </a:stretch>
          </p:blipFill>
          <p:spPr bwMode="auto">
            <a:xfrm>
              <a:off x="3851920" y="3545632"/>
              <a:ext cx="2343973" cy="30517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5"/>
            <p:cNvPicPr>
              <a:picLocks noChangeAspect="1" noChangeArrowheads="1"/>
            </p:cNvPicPr>
            <p:nvPr/>
          </p:nvPicPr>
          <p:blipFill>
            <a:blip r:embed="rId4" cstate="print"/>
            <a:srcRect/>
            <a:stretch>
              <a:fillRect/>
            </a:stretch>
          </p:blipFill>
          <p:spPr bwMode="auto">
            <a:xfrm>
              <a:off x="3203848" y="3212976"/>
              <a:ext cx="2414155" cy="3096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5"/>
            <p:cNvPicPr>
              <a:picLocks noChangeAspect="1" noChangeArrowheads="1"/>
            </p:cNvPicPr>
            <p:nvPr/>
          </p:nvPicPr>
          <p:blipFill>
            <a:blip r:embed="rId4" cstate="print"/>
            <a:srcRect/>
            <a:stretch>
              <a:fillRect/>
            </a:stretch>
          </p:blipFill>
          <p:spPr bwMode="auto">
            <a:xfrm>
              <a:off x="2555776" y="3068960"/>
              <a:ext cx="2414155" cy="3096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6"/>
            <p:cNvPicPr>
              <a:picLocks noChangeAspect="1" noChangeArrowheads="1"/>
            </p:cNvPicPr>
            <p:nvPr/>
          </p:nvPicPr>
          <p:blipFill>
            <a:blip r:embed="rId5" cstate="print"/>
            <a:srcRect/>
            <a:stretch>
              <a:fillRect/>
            </a:stretch>
          </p:blipFill>
          <p:spPr bwMode="auto">
            <a:xfrm>
              <a:off x="2339233" y="2708920"/>
              <a:ext cx="2330444" cy="3096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5"/>
            <p:cNvPicPr>
              <a:picLocks noChangeAspect="1" noChangeArrowheads="1"/>
            </p:cNvPicPr>
            <p:nvPr/>
          </p:nvPicPr>
          <p:blipFill>
            <a:blip r:embed="rId4" cstate="print"/>
            <a:srcRect/>
            <a:stretch>
              <a:fillRect/>
            </a:stretch>
          </p:blipFill>
          <p:spPr bwMode="auto">
            <a:xfrm>
              <a:off x="1403648" y="2420888"/>
              <a:ext cx="2414155" cy="3096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4"/>
            <p:cNvPicPr>
              <a:picLocks noChangeAspect="1" noChangeArrowheads="1"/>
            </p:cNvPicPr>
            <p:nvPr/>
          </p:nvPicPr>
          <p:blipFill>
            <a:blip r:embed="rId6" cstate="print"/>
            <a:srcRect/>
            <a:stretch>
              <a:fillRect/>
            </a:stretch>
          </p:blipFill>
          <p:spPr bwMode="auto">
            <a:xfrm>
              <a:off x="683568" y="2132856"/>
              <a:ext cx="2505313" cy="3096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3"/>
            <p:cNvPicPr>
              <a:picLocks noChangeAspect="1" noChangeArrowheads="1"/>
            </p:cNvPicPr>
            <p:nvPr/>
          </p:nvPicPr>
          <p:blipFill>
            <a:blip r:embed="rId7" cstate="print"/>
            <a:srcRect/>
            <a:stretch>
              <a:fillRect/>
            </a:stretch>
          </p:blipFill>
          <p:spPr bwMode="auto">
            <a:xfrm>
              <a:off x="-108520" y="1772817"/>
              <a:ext cx="2754935" cy="31683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13" name="Rectangle 1"/>
          <p:cNvSpPr>
            <a:spLocks noChangeArrowheads="1"/>
          </p:cNvSpPr>
          <p:nvPr/>
        </p:nvSpPr>
        <p:spPr bwMode="auto">
          <a:xfrm>
            <a:off x="3779838" y="1343025"/>
            <a:ext cx="5364162" cy="7294563"/>
          </a:xfrm>
          <a:prstGeom prst="rect">
            <a:avLst/>
          </a:prstGeom>
          <a:noFill/>
          <a:ln w="9525">
            <a:noFill/>
            <a:miter lim="800000"/>
            <a:headEnd/>
            <a:tailEnd/>
          </a:ln>
          <a:effectLst/>
        </p:spPr>
        <p:txBody>
          <a:bodyPr anchor="ctr">
            <a:spAutoFit/>
          </a:bodyPr>
          <a:lstStyle/>
          <a:p>
            <a:pPr algn="just">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lgn="just">
              <a:defRPr/>
            </a:pPr>
            <a:r>
              <a:rPr lang="hr-HR" sz="1400" dirty="0">
                <a:solidFill>
                  <a:schemeClr val="tx1">
                    <a:lumMod val="65000"/>
                    <a:lumOff val="35000"/>
                  </a:schemeClr>
                </a:solidFill>
                <a:latin typeface="Calibri" pitchFamily="34" charset="0"/>
                <a:ea typeface="Calibri" pitchFamily="34" charset="0"/>
                <a:cs typeface="Times New Roman" pitchFamily="18" charset="0"/>
              </a:rPr>
              <a:t>   </a:t>
            </a: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   Katalóg obsahuje viac ako </a:t>
            </a:r>
            <a:r>
              <a:rPr lang="hr-HR" sz="1400" b="1" dirty="0">
                <a:solidFill>
                  <a:schemeClr val="tx1">
                    <a:lumMod val="65000"/>
                    <a:lumOff val="35000"/>
                  </a:schemeClr>
                </a:solidFill>
                <a:latin typeface="Calibri" pitchFamily="34" charset="0"/>
                <a:ea typeface="Calibri" pitchFamily="34" charset="0"/>
                <a:cs typeface="Times New Roman" pitchFamily="18" charset="0"/>
              </a:rPr>
              <a:t>130</a:t>
            </a:r>
            <a:r>
              <a:rPr lang="hr-HR" sz="1400" dirty="0">
                <a:solidFill>
                  <a:schemeClr val="tx1">
                    <a:lumMod val="65000"/>
                    <a:lumOff val="35000"/>
                  </a:schemeClr>
                </a:solidFill>
                <a:latin typeface="Calibri" pitchFamily="34" charset="0"/>
                <a:ea typeface="Calibri" pitchFamily="34" charset="0"/>
                <a:cs typeface="Times New Roman" pitchFamily="18" charset="0"/>
              </a:rPr>
              <a:t> lokalít na investovanie v chorvátskom a v anglickom jazyku</a:t>
            </a:r>
          </a:p>
          <a:p>
            <a:pPr>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   Katalóg priemyselných parkov zahŕňa lokality, ktoré majú infraštruktúrne vybavenie a v ktorých sú vyriešené majetkovo-právne vzťahy</a:t>
            </a:r>
          </a:p>
          <a:p>
            <a:pPr>
              <a:buFont typeface="Wingdings" pitchFamily="2" charset="2"/>
              <a:buChar char="ü"/>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Katalóg priemyselných parkov je komplementárny s </a:t>
            </a:r>
            <a:r>
              <a:rPr lang="hr-HR" sz="1400" b="1" dirty="0">
                <a:solidFill>
                  <a:schemeClr val="tx1">
                    <a:lumMod val="65000"/>
                    <a:lumOff val="35000"/>
                  </a:schemeClr>
                </a:solidFill>
                <a:latin typeface="Calibri" pitchFamily="34" charset="0"/>
                <a:ea typeface="Calibri" pitchFamily="34" charset="0"/>
                <a:cs typeface="Times New Roman" pitchFamily="18" charset="0"/>
              </a:rPr>
              <a:t>Registrom  podnikateľskej infraštruktúry </a:t>
            </a:r>
            <a:r>
              <a:rPr lang="hr-HR" sz="1400" dirty="0">
                <a:solidFill>
                  <a:schemeClr val="tx1">
                    <a:lumMod val="65000"/>
                    <a:lumOff val="35000"/>
                  </a:schemeClr>
                </a:solidFill>
                <a:latin typeface="Calibri" pitchFamily="34" charset="0"/>
                <a:ea typeface="Calibri" pitchFamily="34" charset="0"/>
                <a:cs typeface="Times New Roman" pitchFamily="18" charset="0"/>
              </a:rPr>
              <a:t>Ministerstva pre podnikateľstvo a živnosti, avšak  Katalóg priemyselných parkov Agentúry sa bude používať na propagačné účely, ako aj pri vypracúvaní ponúk pre investorov</a:t>
            </a:r>
          </a:p>
          <a:p>
            <a:pPr>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   U katalógu sú zastúpené priemyselné parky všetkých </a:t>
            </a:r>
            <a:r>
              <a:rPr lang="hr-HR" sz="1400" b="1" dirty="0">
                <a:solidFill>
                  <a:schemeClr val="tx1">
                    <a:lumMod val="65000"/>
                    <a:lumOff val="35000"/>
                  </a:schemeClr>
                </a:solidFill>
                <a:latin typeface="Calibri" pitchFamily="34" charset="0"/>
                <a:ea typeface="Calibri" pitchFamily="34" charset="0"/>
                <a:cs typeface="Times New Roman" pitchFamily="18" charset="0"/>
              </a:rPr>
              <a:t>20 žúp</a:t>
            </a:r>
          </a:p>
          <a:p>
            <a:pPr>
              <a:buFont typeface="Wingdings" pitchFamily="2" charset="2"/>
              <a:buChar char="ü"/>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   V katalógu sa nachádza viac ako </a:t>
            </a:r>
            <a:r>
              <a:rPr lang="hr-HR" sz="1400" b="1" dirty="0">
                <a:solidFill>
                  <a:schemeClr val="tx1">
                    <a:lumMod val="65000"/>
                    <a:lumOff val="35000"/>
                  </a:schemeClr>
                </a:solidFill>
                <a:latin typeface="Calibri" pitchFamily="34" charset="0"/>
                <a:ea typeface="Calibri" pitchFamily="34" charset="0"/>
                <a:cs typeface="Times New Roman" pitchFamily="18" charset="0"/>
              </a:rPr>
              <a:t>617</a:t>
            </a:r>
            <a:r>
              <a:rPr lang="hr-HR" sz="1400" dirty="0">
                <a:solidFill>
                  <a:schemeClr val="tx1">
                    <a:lumMod val="65000"/>
                    <a:lumOff val="35000"/>
                  </a:schemeClr>
                </a:solidFill>
                <a:latin typeface="Calibri" pitchFamily="34" charset="0"/>
                <a:ea typeface="Calibri" pitchFamily="34" charset="0"/>
                <a:cs typeface="Times New Roman" pitchFamily="18" charset="0"/>
              </a:rPr>
              <a:t> podnikov, ktoré pôsobia v rámci</a:t>
            </a:r>
            <a:r>
              <a:rPr lang="hr-HR" sz="1400" b="1" dirty="0">
                <a:solidFill>
                  <a:schemeClr val="tx1">
                    <a:lumMod val="65000"/>
                    <a:lumOff val="35000"/>
                  </a:schemeClr>
                </a:solidFill>
                <a:latin typeface="Calibri" pitchFamily="34" charset="0"/>
                <a:ea typeface="Calibri" pitchFamily="34" charset="0"/>
                <a:cs typeface="Times New Roman" pitchFamily="18" charset="0"/>
              </a:rPr>
              <a:t> 103  </a:t>
            </a:r>
            <a:r>
              <a:rPr lang="hr-HR" sz="1400" dirty="0">
                <a:solidFill>
                  <a:schemeClr val="tx1">
                    <a:lumMod val="65000"/>
                    <a:lumOff val="35000"/>
                  </a:schemeClr>
                </a:solidFill>
                <a:latin typeface="Calibri" pitchFamily="34" charset="0"/>
                <a:ea typeface="Calibri" pitchFamily="34" charset="0"/>
                <a:cs typeface="Times New Roman" pitchFamily="18" charset="0"/>
              </a:rPr>
              <a:t>priemyselných parkov, ktorých údaje sú overené JLS</a:t>
            </a: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   Celková plocha priemyselných parkov: </a:t>
            </a:r>
            <a:r>
              <a:rPr lang="hr-HR" sz="1400" b="1" dirty="0">
                <a:solidFill>
                  <a:schemeClr val="tx1">
                    <a:lumMod val="65000"/>
                    <a:lumOff val="35000"/>
                  </a:schemeClr>
                </a:solidFill>
                <a:latin typeface="Calibri" pitchFamily="34" charset="0"/>
                <a:ea typeface="Calibri" pitchFamily="34" charset="0"/>
                <a:cs typeface="Times New Roman" pitchFamily="18" charset="0"/>
              </a:rPr>
              <a:t>5614 ha </a:t>
            </a:r>
          </a:p>
          <a:p>
            <a:pPr>
              <a:buFont typeface="Wingdings" pitchFamily="2" charset="2"/>
              <a:buChar char="ü"/>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buFont typeface="Wingdings" pitchFamily="2" charset="2"/>
              <a:buChar char="ü"/>
              <a:defRPr/>
            </a:pPr>
            <a:r>
              <a:rPr lang="hr-HR" sz="1400" dirty="0">
                <a:solidFill>
                  <a:schemeClr val="tx1">
                    <a:lumMod val="65000"/>
                    <a:lumOff val="35000"/>
                  </a:schemeClr>
                </a:solidFill>
                <a:latin typeface="Calibri" pitchFamily="34" charset="0"/>
                <a:ea typeface="Calibri" pitchFamily="34" charset="0"/>
                <a:cs typeface="Times New Roman" pitchFamily="18" charset="0"/>
              </a:rPr>
              <a:t>Celková plocha v  parkoch dostupná na investície: </a:t>
            </a:r>
            <a:r>
              <a:rPr lang="hr-HR" sz="1400" b="1" dirty="0">
                <a:solidFill>
                  <a:schemeClr val="tx1">
                    <a:lumMod val="65000"/>
                    <a:lumOff val="35000"/>
                  </a:schemeClr>
                </a:solidFill>
                <a:latin typeface="Calibri" pitchFamily="34" charset="0"/>
                <a:ea typeface="Calibri" pitchFamily="34" charset="0"/>
                <a:cs typeface="Times New Roman" pitchFamily="18" charset="0"/>
              </a:rPr>
              <a:t>2261 ha</a:t>
            </a:r>
          </a:p>
          <a:p>
            <a:pPr>
              <a:defRPr/>
            </a:pPr>
            <a:endParaRPr lang="hr-HR" sz="14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b="1" dirty="0">
              <a:solidFill>
                <a:schemeClr val="tx1">
                  <a:lumMod val="65000"/>
                  <a:lumOff val="35000"/>
                </a:schemeClr>
              </a:solidFill>
              <a:latin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hr-HR" sz="1200" dirty="0">
              <a:solidFill>
                <a:schemeClr val="tx1">
                  <a:lumMod val="65000"/>
                  <a:lumOff val="35000"/>
                </a:schemeClr>
              </a:solidFill>
              <a:latin typeface="Calibri" pitchFamily="34" charset="0"/>
              <a:ea typeface="Calibri" pitchFamily="34" charset="0"/>
              <a:cs typeface="Times New Roman" pitchFamily="18" charset="0"/>
            </a:endParaRPr>
          </a:p>
          <a:p>
            <a:pPr>
              <a:defRPr/>
            </a:pPr>
            <a:endParaRPr lang="vi-VN" sz="1200" dirty="0">
              <a:solidFill>
                <a:schemeClr val="tx1">
                  <a:lumMod val="65000"/>
                  <a:lumOff val="35000"/>
                </a:schemeClr>
              </a:solidFill>
              <a:latin typeface="Calibri" pitchFamily="34" charset="0"/>
              <a:ea typeface="Calibri" pitchFamily="34" charset="0"/>
              <a:cs typeface="Times New Roman" pitchFamily="18" charset="0"/>
            </a:endParaRPr>
          </a:p>
          <a:p>
            <a:pPr eaLnBrk="0" hangingPunct="0">
              <a:defRPr/>
            </a:pPr>
            <a:endParaRPr lang="hr-HR" sz="1200" dirty="0">
              <a:solidFill>
                <a:schemeClr val="tx1">
                  <a:lumMod val="65000"/>
                  <a:lumOff val="35000"/>
                </a:schemeClr>
              </a:solidFill>
              <a:latin typeface="+mn-lt"/>
              <a:cs typeface="Times New Roman" pitchFamily="18" charset="0"/>
            </a:endParaRPr>
          </a:p>
          <a:p>
            <a:pPr eaLnBrk="0" hangingPunct="0">
              <a:defRPr/>
            </a:pPr>
            <a:endParaRPr lang="hr-HR" sz="1200" dirty="0">
              <a:solidFill>
                <a:schemeClr val="tx1">
                  <a:lumMod val="65000"/>
                  <a:lumOff val="35000"/>
                </a:schemeClr>
              </a:solidFill>
              <a:latin typeface="+mn-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132138" y="404813"/>
            <a:ext cx="3516312" cy="757237"/>
          </a:xfrm>
          <a:prstGeom prst="rect">
            <a:avLst/>
          </a:prstGeom>
          <a:noFill/>
        </p:spPr>
        <p:txBody>
          <a:bodyPr>
            <a:spAutoFit/>
          </a:bodyPr>
          <a:lstStyle/>
          <a:p>
            <a:pPr fontAlgn="auto">
              <a:lnSpc>
                <a:spcPct val="80000"/>
              </a:lnSpc>
              <a:spcBef>
                <a:spcPts val="0"/>
              </a:spcBef>
              <a:spcAft>
                <a:spcPts val="0"/>
              </a:spcAft>
              <a:defRPr/>
            </a:pPr>
            <a:r>
              <a:rPr lang="hr-HR" b="1" spc="-120" dirty="0">
                <a:solidFill>
                  <a:srgbClr val="D90000"/>
                </a:solidFill>
                <a:latin typeface="Arial"/>
                <a:cs typeface="Arial"/>
              </a:rPr>
              <a:t>KATALÓG PRIEMYSELNÝCH PARKOV V CHORVÁTSKEJ REPUBLIKE</a:t>
            </a:r>
            <a:endParaRPr lang="ta-IN" b="1" spc="-120" dirty="0">
              <a:solidFill>
                <a:srgbClr val="D90000"/>
              </a:solidFill>
              <a:latin typeface="Arial"/>
              <a:cs typeface="Arial"/>
            </a:endParaRPr>
          </a:p>
        </p:txBody>
      </p:sp>
      <p:pic>
        <p:nvPicPr>
          <p:cNvPr id="8" name="Video_1397229822.avi">
            <a:hlinkClick r:id="" action="ppaction://media"/>
          </p:cNvPr>
          <p:cNvPicPr>
            <a:picLocks noRot="1" noChangeAspect="1"/>
          </p:cNvPicPr>
          <p:nvPr>
            <a:videoFile r:link="rId1"/>
          </p:nvPr>
        </p:nvPicPr>
        <p:blipFill>
          <a:blip r:embed="rId3"/>
          <a:srcRect/>
          <a:stretch>
            <a:fillRect/>
          </a:stretch>
        </p:blipFill>
        <p:spPr bwMode="auto">
          <a:xfrm>
            <a:off x="1908175" y="1524000"/>
            <a:ext cx="5400675" cy="515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7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jagram 1"/>
          <p:cNvGraphicFramePr/>
          <p:nvPr/>
        </p:nvGraphicFramePr>
        <p:xfrm>
          <a:off x="1187624" y="1916832"/>
          <a:ext cx="6768752"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8"/>
          <p:cNvSpPr txBox="1"/>
          <p:nvPr/>
        </p:nvSpPr>
        <p:spPr>
          <a:xfrm>
            <a:off x="1547813" y="1700213"/>
            <a:ext cx="3444875" cy="314325"/>
          </a:xfrm>
          <a:prstGeom prst="rect">
            <a:avLst/>
          </a:prstGeom>
          <a:noFill/>
        </p:spPr>
        <p:txBody>
          <a:bodyPr>
            <a:spAutoFit/>
          </a:bodyPr>
          <a:lstStyle/>
          <a:p>
            <a:pPr fontAlgn="auto">
              <a:lnSpc>
                <a:spcPct val="80000"/>
              </a:lnSpc>
              <a:spcBef>
                <a:spcPts val="0"/>
              </a:spcBef>
              <a:spcAft>
                <a:spcPts val="0"/>
              </a:spcAft>
              <a:defRPr/>
            </a:pPr>
            <a:r>
              <a:rPr lang="hr-HR" b="1" spc="-120" dirty="0">
                <a:solidFill>
                  <a:schemeClr val="tx1">
                    <a:lumMod val="65000"/>
                    <a:lumOff val="35000"/>
                  </a:schemeClr>
                </a:solidFill>
                <a:latin typeface="Arial"/>
                <a:cs typeface="Arial"/>
              </a:rPr>
              <a:t>PROJEKTY V PORTFÓLIU AIK:</a:t>
            </a:r>
          </a:p>
        </p:txBody>
      </p:sp>
      <p:sp>
        <p:nvSpPr>
          <p:cNvPr id="5" name="TextBox 10"/>
          <p:cNvSpPr txBox="1"/>
          <p:nvPr/>
        </p:nvSpPr>
        <p:spPr>
          <a:xfrm>
            <a:off x="3708400" y="1196975"/>
            <a:ext cx="1871663" cy="276225"/>
          </a:xfrm>
          <a:prstGeom prst="rect">
            <a:avLst/>
          </a:prstGeom>
          <a:noFill/>
        </p:spPr>
        <p:txBody>
          <a:bodyPr>
            <a:spAutoFit/>
          </a:bodyPr>
          <a:lstStyle/>
          <a:p>
            <a:pPr algn="ctr" fontAlgn="auto">
              <a:spcBef>
                <a:spcPts val="0"/>
              </a:spcBef>
              <a:spcAft>
                <a:spcPts val="0"/>
              </a:spcAft>
              <a:defRPr/>
            </a:pPr>
            <a:r>
              <a:rPr lang="hr-HR" sz="1200" spc="-30" dirty="0">
                <a:solidFill>
                  <a:schemeClr val="bg1">
                    <a:lumMod val="75000"/>
                  </a:schemeClr>
                </a:solidFill>
                <a:latin typeface="+mn-lt"/>
              </a:rPr>
              <a:t>rujan 2014.</a:t>
            </a:r>
            <a:endParaRPr lang="en-US" sz="1200" spc="-30" dirty="0">
              <a:solidFill>
                <a:schemeClr val="bg1">
                  <a:lumMod val="75000"/>
                </a:schemeClr>
              </a:solidFill>
              <a:latin typeface="Arial"/>
              <a:cs typeface="Arial"/>
            </a:endParaRPr>
          </a:p>
        </p:txBody>
      </p:sp>
      <p:sp>
        <p:nvSpPr>
          <p:cNvPr id="6" name="TextBox 8"/>
          <p:cNvSpPr txBox="1"/>
          <p:nvPr/>
        </p:nvSpPr>
        <p:spPr>
          <a:xfrm>
            <a:off x="3132138" y="333375"/>
            <a:ext cx="3455987" cy="534988"/>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rgbClr val="D90000"/>
                </a:solidFill>
                <a:latin typeface="Arial"/>
                <a:cs typeface="Arial"/>
              </a:rPr>
              <a:t>UKAZOVATELE DOTERAJŠÍCH OPATRENÍ</a:t>
            </a:r>
            <a:endParaRPr lang="ta-IN" b="1" spc="-120" dirty="0">
              <a:solidFill>
                <a:srgbClr val="D90000"/>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699792" y="908720"/>
            <a:ext cx="4536504" cy="338554"/>
          </a:xfrm>
          <a:prstGeom prst="rect">
            <a:avLst/>
          </a:prstGeom>
          <a:noFill/>
        </p:spPr>
        <p:txBody>
          <a:bodyPr>
            <a:spAutoFit/>
          </a:bodyPr>
          <a:lstStyle/>
          <a:p>
            <a:pPr fontAlgn="auto">
              <a:spcBef>
                <a:spcPts val="0"/>
              </a:spcBef>
              <a:spcAft>
                <a:spcPts val="0"/>
              </a:spcAft>
              <a:defRPr/>
            </a:pPr>
            <a:r>
              <a:rPr lang="hr-HR" sz="1600" b="1" dirty="0">
                <a:solidFill>
                  <a:schemeClr val="tx1">
                    <a:lumMod val="65000"/>
                    <a:lumOff val="35000"/>
                  </a:schemeClr>
                </a:solidFill>
                <a:effectLst>
                  <a:outerShdw blurRad="38100" dist="38100" dir="2700000" algn="tl">
                    <a:srgbClr val="000000">
                      <a:alpha val="43137"/>
                    </a:srgbClr>
                  </a:outerShdw>
                </a:effectLst>
                <a:latin typeface="+mn-lt"/>
              </a:rPr>
              <a:t> </a:t>
            </a:r>
            <a:endParaRPr lang="hr-HR" b="1" cap="all" spc="-120" dirty="0">
              <a:ln>
                <a:solidFill>
                  <a:schemeClr val="accent1"/>
                </a:solidFill>
              </a:ln>
              <a:solidFill>
                <a:srgbClr val="FF0000"/>
              </a:solidFill>
              <a:latin typeface="Arial" pitchFamily="34" charset="0"/>
              <a:cs typeface="Arial" pitchFamily="34" charset="0"/>
            </a:endParaRPr>
          </a:p>
        </p:txBody>
      </p:sp>
      <p:pic>
        <p:nvPicPr>
          <p:cNvPr id="26628" name="Picture 4"/>
          <p:cNvPicPr>
            <a:picLocks noChangeAspect="1" noChangeArrowheads="1"/>
          </p:cNvPicPr>
          <p:nvPr/>
        </p:nvPicPr>
        <p:blipFill>
          <a:blip r:embed="rId2" cstate="print"/>
          <a:srcRect/>
          <a:stretch>
            <a:fillRect/>
          </a:stretch>
        </p:blipFill>
        <p:spPr bwMode="auto">
          <a:xfrm>
            <a:off x="611560" y="3861048"/>
            <a:ext cx="3312368" cy="2226163"/>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Pravokutnik 4"/>
          <p:cNvSpPr/>
          <p:nvPr/>
        </p:nvSpPr>
        <p:spPr>
          <a:xfrm>
            <a:off x="4139952" y="1357298"/>
            <a:ext cx="4321496" cy="5168046"/>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fontAlgn="auto">
              <a:spcBef>
                <a:spcPct val="20000"/>
              </a:spcBef>
              <a:spcAft>
                <a:spcPts val="0"/>
              </a:spcAft>
              <a:defRPr/>
            </a:pPr>
            <a:endParaRPr lang="hr-HR" sz="1600" dirty="0">
              <a:solidFill>
                <a:schemeClr val="tx1"/>
              </a:solidFill>
              <a:latin typeface="+mj-lt"/>
              <a:cs typeface="Arial" pitchFamily="34" charset="0"/>
            </a:endParaRPr>
          </a:p>
          <a:p>
            <a:pPr marL="800100" lvl="1" indent="-342900" fontAlgn="auto">
              <a:spcBef>
                <a:spcPct val="20000"/>
              </a:spcBef>
              <a:spcAft>
                <a:spcPts val="0"/>
              </a:spcAft>
              <a:defRPr/>
            </a:pPr>
            <a:r>
              <a:rPr lang="hr-HR" sz="1600" b="1" spc="-120" dirty="0">
                <a:solidFill>
                  <a:srgbClr val="D90000"/>
                </a:solidFill>
                <a:latin typeface="Arial"/>
                <a:cs typeface="Arial"/>
              </a:rPr>
              <a:t>AIK a MINISTERSTVO HOSPODÁRSTVA</a:t>
            </a:r>
            <a:endParaRPr lang="hr-HR" sz="1600" dirty="0">
              <a:solidFill>
                <a:srgbClr val="FF0000"/>
              </a:solidFill>
              <a:latin typeface="Arial" pitchFamily="34" charset="0"/>
              <a:cs typeface="Arial" pitchFamily="34" charset="0"/>
            </a:endParaRPr>
          </a:p>
          <a:p>
            <a:pPr marL="800100" lvl="1" indent="-342900" fontAlgn="auto">
              <a:spcBef>
                <a:spcPct val="20000"/>
              </a:spcBef>
              <a:spcAft>
                <a:spcPts val="0"/>
              </a:spcAft>
              <a:buFont typeface="Arial" pitchFamily="34" charset="0"/>
              <a:buChar char="•"/>
              <a:defRPr/>
            </a:pPr>
            <a:r>
              <a:rPr lang="sk-SK" sz="1600" dirty="0">
                <a:solidFill>
                  <a:schemeClr val="tx1"/>
                </a:solidFill>
              </a:rPr>
              <a:t>Aktívna úloha pri identifikácií a vytváraní klastrov konkurenčnosti</a:t>
            </a:r>
          </a:p>
          <a:p>
            <a:pPr marL="800100" lvl="1" indent="-342900" fontAlgn="auto">
              <a:spcBef>
                <a:spcPct val="20000"/>
              </a:spcBef>
              <a:spcAft>
                <a:spcPts val="0"/>
              </a:spcAft>
              <a:buFont typeface="Arial" pitchFamily="34" charset="0"/>
              <a:buChar char="•"/>
              <a:defRPr/>
            </a:pPr>
            <a:r>
              <a:rPr lang="sk-SK" sz="1600" dirty="0">
                <a:solidFill>
                  <a:schemeClr val="tx1"/>
                </a:solidFill>
              </a:rPr>
              <a:t>Kontinuálne poskytovanie podpory</a:t>
            </a:r>
          </a:p>
          <a:p>
            <a:pPr marL="800100" lvl="1" indent="-342900" fontAlgn="auto">
              <a:spcBef>
                <a:spcPct val="20000"/>
              </a:spcBef>
              <a:spcAft>
                <a:spcPts val="0"/>
              </a:spcAft>
              <a:defRPr/>
            </a:pPr>
            <a:endParaRPr lang="sk-SK" sz="1600" dirty="0">
              <a:solidFill>
                <a:schemeClr val="tx1"/>
              </a:solidFill>
            </a:endParaRPr>
          </a:p>
          <a:p>
            <a:pPr marL="800100" lvl="1" indent="-342900" fontAlgn="auto">
              <a:spcBef>
                <a:spcPct val="20000"/>
              </a:spcBef>
              <a:spcAft>
                <a:spcPts val="0"/>
              </a:spcAft>
              <a:defRPr/>
            </a:pPr>
            <a:r>
              <a:rPr lang="sk-SK" sz="1600" b="1" spc="-120" dirty="0">
                <a:solidFill>
                  <a:srgbClr val="D90000"/>
                </a:solidFill>
                <a:latin typeface="Arial"/>
                <a:cs typeface="Arial"/>
              </a:rPr>
              <a:t>12  odvetvových klastrov</a:t>
            </a:r>
            <a:endParaRPr lang="sk-SK" sz="1600" b="1" dirty="0">
              <a:solidFill>
                <a:srgbClr val="FF0000"/>
              </a:solidFill>
              <a:latin typeface="Arial" pitchFamily="34" charset="0"/>
              <a:cs typeface="Arial" pitchFamily="34" charset="0"/>
            </a:endParaRPr>
          </a:p>
          <a:p>
            <a:pPr marL="800100" lvl="1" indent="-342900" fontAlgn="auto">
              <a:spcBef>
                <a:spcPct val="20000"/>
              </a:spcBef>
              <a:spcAft>
                <a:spcPts val="0"/>
              </a:spcAft>
              <a:buFont typeface="Arial" pitchFamily="34" charset="0"/>
              <a:buChar char="•"/>
              <a:defRPr/>
            </a:pPr>
            <a:r>
              <a:rPr lang="sk-SK" sz="1600" dirty="0">
                <a:solidFill>
                  <a:schemeClr val="tx1"/>
                </a:solidFill>
                <a:cs typeface="Calibri" pitchFamily="34" charset="0"/>
              </a:rPr>
              <a:t>systematický prístup k zlepšovaniu konkurencieschopnosti chorvátskeho hospodárstva</a:t>
            </a:r>
          </a:p>
          <a:p>
            <a:pPr marL="800100" lvl="1" indent="-342900" fontAlgn="auto">
              <a:spcBef>
                <a:spcPct val="20000"/>
              </a:spcBef>
              <a:spcAft>
                <a:spcPts val="0"/>
              </a:spcAft>
              <a:buFont typeface="Arial" pitchFamily="34" charset="0"/>
              <a:buChar char="•"/>
              <a:defRPr/>
            </a:pPr>
            <a:r>
              <a:rPr lang="sk-SK" sz="1600" dirty="0">
                <a:solidFill>
                  <a:schemeClr val="tx1"/>
                </a:solidFill>
              </a:rPr>
              <a:t>umiestnenie v globálnom prostredí</a:t>
            </a:r>
          </a:p>
          <a:p>
            <a:pPr marL="342900" indent="-342900" fontAlgn="auto">
              <a:spcBef>
                <a:spcPct val="20000"/>
              </a:spcBef>
              <a:spcAft>
                <a:spcPts val="0"/>
              </a:spcAft>
              <a:buFont typeface="Wingdings" pitchFamily="2" charset="2"/>
              <a:buChar char="ü"/>
              <a:defRPr/>
            </a:pPr>
            <a:r>
              <a:rPr lang="sk-SK" sz="1600" i="1" u="sng" dirty="0">
                <a:solidFill>
                  <a:schemeClr val="tx1"/>
                </a:solidFill>
              </a:rPr>
              <a:t>Podieľanie sa na vypracovaní strategických dokumentov</a:t>
            </a:r>
          </a:p>
          <a:p>
            <a:pPr marL="800100" lvl="1" indent="-342900" fontAlgn="auto">
              <a:spcBef>
                <a:spcPct val="20000"/>
              </a:spcBef>
              <a:spcAft>
                <a:spcPts val="0"/>
              </a:spcAft>
              <a:buFont typeface="Arial" pitchFamily="34" charset="0"/>
              <a:buChar char="•"/>
              <a:defRPr/>
            </a:pPr>
            <a:r>
              <a:rPr lang="sk-SK" sz="1600" dirty="0">
                <a:solidFill>
                  <a:schemeClr val="tx1"/>
                </a:solidFill>
              </a:rPr>
              <a:t>Programovanie pre využitie štrukturálnych fondov EÚ obdobie rokov 2014 – 2020</a:t>
            </a:r>
          </a:p>
          <a:p>
            <a:pPr marL="342900" indent="-342900" fontAlgn="auto">
              <a:spcBef>
                <a:spcPct val="20000"/>
              </a:spcBef>
              <a:spcAft>
                <a:spcPts val="0"/>
              </a:spcAft>
              <a:buFont typeface="Wingdings" pitchFamily="2" charset="2"/>
              <a:buChar char="ü"/>
              <a:defRPr/>
            </a:pPr>
            <a:r>
              <a:rPr lang="sk-SK" sz="1600" i="1" u="sng" dirty="0">
                <a:solidFill>
                  <a:schemeClr val="tx1"/>
                </a:solidFill>
              </a:rPr>
              <a:t>Identifikácia </a:t>
            </a:r>
            <a:r>
              <a:rPr lang="sk-SK" sz="1600" i="1" u="sng" dirty="0" err="1">
                <a:solidFill>
                  <a:schemeClr val="tx1"/>
                </a:solidFill>
              </a:rPr>
              <a:t>invačných</a:t>
            </a:r>
            <a:r>
              <a:rPr lang="sk-SK" sz="1600" i="1" u="sng" dirty="0">
                <a:solidFill>
                  <a:schemeClr val="tx1"/>
                </a:solidFill>
              </a:rPr>
              <a:t> synergických projektov v národnom záujme</a:t>
            </a:r>
          </a:p>
          <a:p>
            <a:pPr marL="800100" lvl="1" indent="-342900" fontAlgn="auto">
              <a:spcBef>
                <a:spcPct val="20000"/>
              </a:spcBef>
              <a:spcAft>
                <a:spcPts val="0"/>
              </a:spcAft>
              <a:buFont typeface="Arial" pitchFamily="34" charset="0"/>
              <a:buChar char="•"/>
              <a:defRPr/>
            </a:pPr>
            <a:r>
              <a:rPr lang="sk-SK" sz="1600" dirty="0">
                <a:solidFill>
                  <a:schemeClr val="tx1"/>
                </a:solidFill>
              </a:rPr>
              <a:t>Financovanie z fondov EÚ</a:t>
            </a:r>
            <a:endParaRPr lang="sk-SK" sz="1600" dirty="0">
              <a:solidFill>
                <a:srgbClr val="82C836"/>
              </a:solidFill>
            </a:endParaRPr>
          </a:p>
          <a:p>
            <a:pPr marL="342900" indent="-342900" fontAlgn="auto">
              <a:spcBef>
                <a:spcPct val="20000"/>
              </a:spcBef>
              <a:spcAft>
                <a:spcPts val="0"/>
              </a:spcAft>
              <a:buFont typeface="Arial" pitchFamily="34" charset="0"/>
              <a:buChar char="•"/>
              <a:defRPr/>
            </a:pPr>
            <a:endParaRPr lang="sk-SK" sz="1600" dirty="0">
              <a:solidFill>
                <a:srgbClr val="C00000"/>
              </a:solidFill>
              <a:effectLst>
                <a:outerShdw blurRad="38100" dist="38100" dir="2700000" algn="tl">
                  <a:srgbClr val="000000">
                    <a:alpha val="43137"/>
                  </a:srgbClr>
                </a:outerShdw>
              </a:effectLst>
            </a:endParaRPr>
          </a:p>
          <a:p>
            <a:pPr algn="ctr" fontAlgn="auto">
              <a:spcBef>
                <a:spcPct val="20000"/>
              </a:spcBef>
              <a:spcAft>
                <a:spcPts val="0"/>
              </a:spcAft>
              <a:defRPr/>
            </a:pPr>
            <a:endParaRPr lang="hr-HR" sz="1400" dirty="0">
              <a:solidFill>
                <a:srgbClr val="FF0000"/>
              </a:solidFill>
              <a:latin typeface="Arial" pitchFamily="34" charset="0"/>
              <a:cs typeface="Arial" pitchFamily="34" charset="0"/>
            </a:endParaRPr>
          </a:p>
          <a:p>
            <a:pPr algn="ctr" fontAlgn="auto">
              <a:spcBef>
                <a:spcPct val="20000"/>
              </a:spcBef>
              <a:spcAft>
                <a:spcPts val="0"/>
              </a:spcAft>
              <a:defRPr/>
            </a:pPr>
            <a:endParaRPr lang="en-US" sz="1200" dirty="0">
              <a:solidFill>
                <a:schemeClr val="tx1">
                  <a:lumMod val="65000"/>
                  <a:lumOff val="35000"/>
                </a:schemeClr>
              </a:solidFill>
              <a:latin typeface="Arial" pitchFamily="34" charset="0"/>
              <a:cs typeface="Arial" pitchFamily="34" charset="0"/>
            </a:endParaRPr>
          </a:p>
          <a:p>
            <a:pPr algn="ctr" fontAlgn="auto">
              <a:spcBef>
                <a:spcPct val="20000"/>
              </a:spcBef>
              <a:spcAft>
                <a:spcPts val="0"/>
              </a:spcAft>
              <a:defRPr/>
            </a:pPr>
            <a:endParaRPr lang="en-US" sz="1400" dirty="0">
              <a:solidFill>
                <a:schemeClr val="tx1">
                  <a:lumMod val="65000"/>
                  <a:lumOff val="35000"/>
                </a:schemeClr>
              </a:solidFill>
              <a:latin typeface="Arial" pitchFamily="34" charset="0"/>
              <a:cs typeface="Arial" pitchFamily="34" charset="0"/>
            </a:endParaRPr>
          </a:p>
        </p:txBody>
      </p:sp>
      <p:pic>
        <p:nvPicPr>
          <p:cNvPr id="26630" name="Picture 6"/>
          <p:cNvPicPr>
            <a:picLocks noChangeAspect="1" noChangeArrowheads="1"/>
          </p:cNvPicPr>
          <p:nvPr/>
        </p:nvPicPr>
        <p:blipFill>
          <a:blip r:embed="rId3"/>
          <a:srcRect/>
          <a:stretch>
            <a:fillRect/>
          </a:stretch>
        </p:blipFill>
        <p:spPr bwMode="auto">
          <a:xfrm rot="20768403">
            <a:off x="642938" y="2082800"/>
            <a:ext cx="3024187" cy="742950"/>
          </a:xfrm>
          <a:prstGeom prst="rect">
            <a:avLst/>
          </a:prstGeom>
          <a:ln>
            <a:noFill/>
          </a:ln>
          <a:effectLst>
            <a:outerShdw blurRad="292100" dist="139700" dir="2700000" algn="tl" rotWithShape="0">
              <a:srgbClr val="333333">
                <a:alpha val="65000"/>
              </a:srgbClr>
            </a:outerShdw>
          </a:effectLst>
        </p:spPr>
      </p:pic>
      <p:sp>
        <p:nvSpPr>
          <p:cNvPr id="6" name="Pravokutnik 5"/>
          <p:cNvSpPr/>
          <p:nvPr/>
        </p:nvSpPr>
        <p:spPr>
          <a:xfrm>
            <a:off x="3394075" y="333375"/>
            <a:ext cx="2722563" cy="646113"/>
          </a:xfrm>
          <a:prstGeom prst="rect">
            <a:avLst/>
          </a:prstGeom>
        </p:spPr>
        <p:txBody>
          <a:bodyPr wrap="none">
            <a:spAutoFit/>
          </a:bodyPr>
          <a:lstStyle/>
          <a:p>
            <a:pPr algn="ctr" fontAlgn="auto">
              <a:spcBef>
                <a:spcPts val="0"/>
              </a:spcBef>
              <a:spcAft>
                <a:spcPts val="0"/>
              </a:spcAft>
              <a:defRPr/>
            </a:pPr>
            <a:r>
              <a:rPr lang="hr-HR" b="1" spc="-120" dirty="0">
                <a:solidFill>
                  <a:srgbClr val="D90000"/>
                </a:solidFill>
                <a:latin typeface="Arial"/>
                <a:cs typeface="Arial"/>
              </a:rPr>
              <a:t>CHORVÁTSKE KLASTRE </a:t>
            </a:r>
          </a:p>
          <a:p>
            <a:pPr algn="ctr" fontAlgn="auto">
              <a:spcBef>
                <a:spcPts val="0"/>
              </a:spcBef>
              <a:spcAft>
                <a:spcPts val="0"/>
              </a:spcAft>
              <a:defRPr/>
            </a:pPr>
            <a:r>
              <a:rPr lang="hr-HR" b="1" spc="-120" dirty="0">
                <a:solidFill>
                  <a:srgbClr val="D90000"/>
                </a:solidFill>
                <a:latin typeface="Arial"/>
                <a:cs typeface="Arial"/>
              </a:rPr>
              <a:t>KONKURENČNOSTI</a:t>
            </a:r>
            <a:endParaRPr lang="hr-HR"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699792" y="908720"/>
            <a:ext cx="4608512" cy="338554"/>
          </a:xfrm>
          <a:prstGeom prst="rect">
            <a:avLst/>
          </a:prstGeom>
          <a:noFill/>
        </p:spPr>
        <p:txBody>
          <a:bodyPr>
            <a:spAutoFit/>
          </a:bodyPr>
          <a:lstStyle/>
          <a:p>
            <a:pPr fontAlgn="auto">
              <a:spcBef>
                <a:spcPts val="0"/>
              </a:spcBef>
              <a:spcAft>
                <a:spcPts val="0"/>
              </a:spcAft>
              <a:defRPr/>
            </a:pPr>
            <a:r>
              <a:rPr lang="hr-HR" sz="1600" b="1" dirty="0">
                <a:solidFill>
                  <a:schemeClr val="tx1">
                    <a:lumMod val="65000"/>
                    <a:lumOff val="35000"/>
                  </a:schemeClr>
                </a:solidFill>
                <a:effectLst>
                  <a:outerShdw blurRad="38100" dist="38100" dir="2700000" algn="tl">
                    <a:srgbClr val="000000">
                      <a:alpha val="43137"/>
                    </a:srgbClr>
                  </a:outerShdw>
                </a:effectLst>
                <a:latin typeface="+mn-lt"/>
              </a:rPr>
              <a:t> </a:t>
            </a:r>
            <a:endParaRPr lang="hr-HR" sz="1600" b="1" u="sng" cap="all" spc="-120" dirty="0">
              <a:ln>
                <a:solidFill>
                  <a:schemeClr val="accent1"/>
                </a:solidFill>
              </a:ln>
              <a:solidFill>
                <a:srgbClr val="D90000"/>
              </a:solidFill>
              <a:latin typeface="Arial"/>
              <a:cs typeface="Arial"/>
            </a:endParaRPr>
          </a:p>
        </p:txBody>
      </p:sp>
      <p:pic>
        <p:nvPicPr>
          <p:cNvPr id="26630" name="Picture 6"/>
          <p:cNvPicPr>
            <a:picLocks noChangeAspect="1" noChangeArrowheads="1"/>
          </p:cNvPicPr>
          <p:nvPr/>
        </p:nvPicPr>
        <p:blipFill>
          <a:blip r:embed="rId3"/>
          <a:srcRect/>
          <a:stretch>
            <a:fillRect/>
          </a:stretch>
        </p:blipFill>
        <p:spPr bwMode="auto">
          <a:xfrm rot="839239">
            <a:off x="5940425" y="2060575"/>
            <a:ext cx="2641600" cy="647700"/>
          </a:xfrm>
          <a:prstGeom prst="rect">
            <a:avLst/>
          </a:prstGeom>
          <a:ln>
            <a:noFill/>
          </a:ln>
          <a:effectLst>
            <a:outerShdw blurRad="292100" dist="139700" dir="2700000" algn="tl" rotWithShape="0">
              <a:srgbClr val="333333">
                <a:alpha val="65000"/>
              </a:srgbClr>
            </a:outerShdw>
          </a:effectLst>
        </p:spPr>
      </p:pic>
      <p:pic>
        <p:nvPicPr>
          <p:cNvPr id="58376" name="Picture 8" descr="Automobilska industrija"/>
          <p:cNvPicPr>
            <a:picLocks noChangeAspect="1" noChangeArrowheads="1"/>
          </p:cNvPicPr>
          <p:nvPr/>
        </p:nvPicPr>
        <p:blipFill>
          <a:blip r:embed="rId4"/>
          <a:srcRect/>
          <a:stretch>
            <a:fillRect/>
          </a:stretch>
        </p:blipFill>
        <p:spPr bwMode="auto">
          <a:xfrm>
            <a:off x="971550" y="2781300"/>
            <a:ext cx="2305050" cy="442913"/>
          </a:xfrm>
          <a:prstGeom prst="rect">
            <a:avLst/>
          </a:prstGeom>
          <a:noFill/>
          <a:ln>
            <a:solidFill>
              <a:schemeClr val="accent4">
                <a:lumMod val="60000"/>
                <a:lumOff val="40000"/>
              </a:schemeClr>
            </a:solidFill>
          </a:ln>
        </p:spPr>
      </p:pic>
      <p:pic>
        <p:nvPicPr>
          <p:cNvPr id="12" name="Picture 4" descr="Prehrambeno-prerađivačka industrija"/>
          <p:cNvPicPr>
            <a:picLocks noChangeAspect="1" noChangeArrowheads="1"/>
          </p:cNvPicPr>
          <p:nvPr/>
        </p:nvPicPr>
        <p:blipFill>
          <a:blip r:embed="rId5"/>
          <a:srcRect/>
          <a:stretch>
            <a:fillRect/>
          </a:stretch>
        </p:blipFill>
        <p:spPr bwMode="auto">
          <a:xfrm>
            <a:off x="755650" y="1628775"/>
            <a:ext cx="2232025" cy="431800"/>
          </a:xfrm>
          <a:prstGeom prst="rect">
            <a:avLst/>
          </a:prstGeom>
          <a:noFill/>
          <a:ln>
            <a:solidFill>
              <a:schemeClr val="accent4">
                <a:lumMod val="60000"/>
                <a:lumOff val="40000"/>
              </a:schemeClr>
            </a:solidFill>
          </a:ln>
        </p:spPr>
      </p:pic>
      <p:pic>
        <p:nvPicPr>
          <p:cNvPr id="13" name="Picture 6" descr="Drvno-prerađivačka industrija"/>
          <p:cNvPicPr>
            <a:picLocks noChangeAspect="1" noChangeArrowheads="1"/>
          </p:cNvPicPr>
          <p:nvPr/>
        </p:nvPicPr>
        <p:blipFill>
          <a:blip r:embed="rId6"/>
          <a:srcRect/>
          <a:stretch>
            <a:fillRect/>
          </a:stretch>
        </p:blipFill>
        <p:spPr bwMode="auto">
          <a:xfrm>
            <a:off x="323850" y="2205038"/>
            <a:ext cx="2246313" cy="431800"/>
          </a:xfrm>
          <a:prstGeom prst="rect">
            <a:avLst/>
          </a:prstGeom>
          <a:noFill/>
          <a:ln>
            <a:solidFill>
              <a:schemeClr val="accent4">
                <a:lumMod val="60000"/>
                <a:lumOff val="40000"/>
              </a:schemeClr>
            </a:solidFill>
          </a:ln>
        </p:spPr>
      </p:pic>
      <p:sp>
        <p:nvSpPr>
          <p:cNvPr id="15" name="TekstniOkvir 14"/>
          <p:cNvSpPr txBox="1"/>
          <p:nvPr/>
        </p:nvSpPr>
        <p:spPr>
          <a:xfrm>
            <a:off x="3132138" y="1700213"/>
            <a:ext cx="1358900" cy="338137"/>
          </a:xfrm>
          <a:prstGeom prst="rect">
            <a:avLst/>
          </a:prstGeom>
          <a:noFill/>
        </p:spPr>
        <p:txBody>
          <a:bodyPr wrap="none">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potravinárske</a:t>
            </a:r>
            <a:endParaRPr lang="hr-HR" sz="1400" b="1" dirty="0">
              <a:latin typeface="+mn-lt"/>
            </a:endParaRPr>
          </a:p>
        </p:txBody>
      </p:sp>
      <p:sp>
        <p:nvSpPr>
          <p:cNvPr id="17" name="Pravokutnik 16"/>
          <p:cNvSpPr/>
          <p:nvPr/>
        </p:nvSpPr>
        <p:spPr>
          <a:xfrm>
            <a:off x="2843213" y="2276475"/>
            <a:ext cx="1603375" cy="338138"/>
          </a:xfrm>
          <a:prstGeom prst="rect">
            <a:avLst/>
          </a:prstGeom>
        </p:spPr>
        <p:txBody>
          <a:bodyPr wrap="none">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drevospracujúce</a:t>
            </a:r>
          </a:p>
        </p:txBody>
      </p:sp>
      <p:sp>
        <p:nvSpPr>
          <p:cNvPr id="18" name="Pravokutnik 17"/>
          <p:cNvSpPr/>
          <p:nvPr/>
        </p:nvSpPr>
        <p:spPr>
          <a:xfrm>
            <a:off x="3419475" y="2852738"/>
            <a:ext cx="1339850" cy="338137"/>
          </a:xfrm>
          <a:prstGeom prst="rect">
            <a:avLst/>
          </a:prstGeom>
        </p:spPr>
        <p:txBody>
          <a:bodyPr wrap="none">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automobiové</a:t>
            </a:r>
          </a:p>
        </p:txBody>
      </p:sp>
      <p:pic>
        <p:nvPicPr>
          <p:cNvPr id="58378" name="Picture 10" descr="Brodogradnja i mala brodogradnja"/>
          <p:cNvPicPr>
            <a:picLocks noChangeAspect="1" noChangeArrowheads="1"/>
          </p:cNvPicPr>
          <p:nvPr/>
        </p:nvPicPr>
        <p:blipFill>
          <a:blip r:embed="rId7"/>
          <a:srcRect/>
          <a:stretch>
            <a:fillRect/>
          </a:stretch>
        </p:blipFill>
        <p:spPr bwMode="auto">
          <a:xfrm>
            <a:off x="827088" y="3357563"/>
            <a:ext cx="2232025" cy="428625"/>
          </a:xfrm>
          <a:prstGeom prst="rect">
            <a:avLst/>
          </a:prstGeom>
          <a:noFill/>
          <a:ln>
            <a:solidFill>
              <a:schemeClr val="accent4">
                <a:lumMod val="60000"/>
                <a:lumOff val="40000"/>
              </a:schemeClr>
            </a:solidFill>
          </a:ln>
        </p:spPr>
      </p:pic>
      <p:sp>
        <p:nvSpPr>
          <p:cNvPr id="20" name="Pravokutnik 19"/>
          <p:cNvSpPr/>
          <p:nvPr/>
        </p:nvSpPr>
        <p:spPr>
          <a:xfrm rot="10800000" flipV="1">
            <a:off x="3132138" y="3429000"/>
            <a:ext cx="1817687" cy="338138"/>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námorné</a:t>
            </a:r>
          </a:p>
        </p:txBody>
      </p:sp>
      <p:pic>
        <p:nvPicPr>
          <p:cNvPr id="58380" name="Picture 12" descr="Obrambena industrija"/>
          <p:cNvPicPr>
            <a:picLocks noChangeAspect="1" noChangeArrowheads="1"/>
          </p:cNvPicPr>
          <p:nvPr/>
        </p:nvPicPr>
        <p:blipFill>
          <a:blip r:embed="rId8"/>
          <a:srcRect/>
          <a:stretch>
            <a:fillRect/>
          </a:stretch>
        </p:blipFill>
        <p:spPr bwMode="auto">
          <a:xfrm>
            <a:off x="395288" y="3933825"/>
            <a:ext cx="2360612" cy="452438"/>
          </a:xfrm>
          <a:prstGeom prst="rect">
            <a:avLst/>
          </a:prstGeom>
          <a:noFill/>
          <a:ln>
            <a:solidFill>
              <a:schemeClr val="accent4">
                <a:lumMod val="60000"/>
                <a:lumOff val="40000"/>
              </a:schemeClr>
            </a:solidFill>
          </a:ln>
        </p:spPr>
      </p:pic>
      <p:sp>
        <p:nvSpPr>
          <p:cNvPr id="22" name="Pravokutnik 21"/>
          <p:cNvSpPr/>
          <p:nvPr/>
        </p:nvSpPr>
        <p:spPr>
          <a:xfrm rot="10800000" flipV="1">
            <a:off x="2843213" y="3968750"/>
            <a:ext cx="1817687" cy="338138"/>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obranné</a:t>
            </a:r>
          </a:p>
        </p:txBody>
      </p:sp>
      <p:pic>
        <p:nvPicPr>
          <p:cNvPr id="58382" name="Picture 14" descr="Tekstilna industrija i proizvodnja kože i obuće"/>
          <p:cNvPicPr>
            <a:picLocks noChangeAspect="1" noChangeArrowheads="1"/>
          </p:cNvPicPr>
          <p:nvPr/>
        </p:nvPicPr>
        <p:blipFill>
          <a:blip r:embed="rId9"/>
          <a:srcRect/>
          <a:stretch>
            <a:fillRect/>
          </a:stretch>
        </p:blipFill>
        <p:spPr bwMode="auto">
          <a:xfrm>
            <a:off x="755650" y="4508500"/>
            <a:ext cx="1944688" cy="433388"/>
          </a:xfrm>
          <a:prstGeom prst="rect">
            <a:avLst/>
          </a:prstGeom>
          <a:noFill/>
          <a:ln>
            <a:solidFill>
              <a:schemeClr val="accent4">
                <a:lumMod val="60000"/>
                <a:lumOff val="40000"/>
              </a:schemeClr>
            </a:solidFill>
          </a:ln>
        </p:spPr>
      </p:pic>
      <p:sp>
        <p:nvSpPr>
          <p:cNvPr id="24" name="Pravokutnik 23"/>
          <p:cNvSpPr/>
          <p:nvPr/>
        </p:nvSpPr>
        <p:spPr>
          <a:xfrm rot="10800000" flipV="1">
            <a:off x="2843213" y="4581525"/>
            <a:ext cx="1817687" cy="338138"/>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textilné</a:t>
            </a:r>
          </a:p>
        </p:txBody>
      </p:sp>
      <p:pic>
        <p:nvPicPr>
          <p:cNvPr id="58384" name="Picture 16" descr="Građevinska industrija"/>
          <p:cNvPicPr>
            <a:picLocks noChangeAspect="1" noChangeArrowheads="1"/>
          </p:cNvPicPr>
          <p:nvPr/>
        </p:nvPicPr>
        <p:blipFill>
          <a:blip r:embed="rId10"/>
          <a:srcRect/>
          <a:stretch>
            <a:fillRect/>
          </a:stretch>
        </p:blipFill>
        <p:spPr bwMode="auto">
          <a:xfrm>
            <a:off x="4787900" y="4437063"/>
            <a:ext cx="2216150" cy="427037"/>
          </a:xfrm>
          <a:prstGeom prst="rect">
            <a:avLst/>
          </a:prstGeom>
          <a:noFill/>
          <a:ln>
            <a:solidFill>
              <a:schemeClr val="accent4">
                <a:lumMod val="60000"/>
                <a:lumOff val="40000"/>
              </a:schemeClr>
            </a:solidFill>
          </a:ln>
        </p:spPr>
      </p:pic>
      <p:sp>
        <p:nvSpPr>
          <p:cNvPr id="27" name="Pravokutnik 26"/>
          <p:cNvSpPr/>
          <p:nvPr/>
        </p:nvSpPr>
        <p:spPr>
          <a:xfrm rot="10800000" flipV="1">
            <a:off x="7092950" y="4508500"/>
            <a:ext cx="1816100" cy="339725"/>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stavebnícke</a:t>
            </a:r>
          </a:p>
        </p:txBody>
      </p:sp>
      <p:pic>
        <p:nvPicPr>
          <p:cNvPr id="58386" name="Picture 18" descr="Farmaceutika i proizvodnja medicinske opreme"/>
          <p:cNvPicPr>
            <a:picLocks noChangeAspect="1" noChangeArrowheads="1"/>
          </p:cNvPicPr>
          <p:nvPr/>
        </p:nvPicPr>
        <p:blipFill>
          <a:blip r:embed="rId11"/>
          <a:srcRect/>
          <a:stretch>
            <a:fillRect/>
          </a:stretch>
        </p:blipFill>
        <p:spPr bwMode="auto">
          <a:xfrm>
            <a:off x="4932363" y="3325813"/>
            <a:ext cx="2160587" cy="415925"/>
          </a:xfrm>
          <a:prstGeom prst="rect">
            <a:avLst/>
          </a:prstGeom>
          <a:noFill/>
          <a:ln>
            <a:solidFill>
              <a:schemeClr val="accent4">
                <a:lumMod val="60000"/>
                <a:lumOff val="40000"/>
              </a:schemeClr>
            </a:solidFill>
          </a:ln>
        </p:spPr>
      </p:pic>
      <p:sp>
        <p:nvSpPr>
          <p:cNvPr id="29" name="Pravokutnik 28"/>
          <p:cNvSpPr/>
          <p:nvPr/>
        </p:nvSpPr>
        <p:spPr>
          <a:xfrm>
            <a:off x="7164388" y="3429000"/>
            <a:ext cx="1011237" cy="338138"/>
          </a:xfrm>
          <a:prstGeom prst="rect">
            <a:avLst/>
          </a:prstGeom>
        </p:spPr>
        <p:txBody>
          <a:bodyPr wrap="none">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zdravotné</a:t>
            </a:r>
          </a:p>
        </p:txBody>
      </p:sp>
      <p:pic>
        <p:nvPicPr>
          <p:cNvPr id="58388" name="Picture 20" descr="Kemijska industrija"/>
          <p:cNvPicPr>
            <a:picLocks noChangeAspect="1" noChangeArrowheads="1"/>
          </p:cNvPicPr>
          <p:nvPr/>
        </p:nvPicPr>
        <p:blipFill>
          <a:blip r:embed="rId12"/>
          <a:srcRect/>
          <a:stretch>
            <a:fillRect/>
          </a:stretch>
        </p:blipFill>
        <p:spPr bwMode="auto">
          <a:xfrm>
            <a:off x="4572000" y="3860800"/>
            <a:ext cx="2246313" cy="431800"/>
          </a:xfrm>
          <a:prstGeom prst="rect">
            <a:avLst/>
          </a:prstGeom>
          <a:noFill/>
          <a:ln>
            <a:solidFill>
              <a:schemeClr val="accent4">
                <a:lumMod val="60000"/>
                <a:lumOff val="40000"/>
              </a:schemeClr>
            </a:solidFill>
          </a:ln>
        </p:spPr>
      </p:pic>
      <p:sp>
        <p:nvSpPr>
          <p:cNvPr id="32" name="Pravokutnik 31"/>
          <p:cNvSpPr/>
          <p:nvPr/>
        </p:nvSpPr>
        <p:spPr>
          <a:xfrm>
            <a:off x="6948488" y="3933825"/>
            <a:ext cx="966787" cy="338138"/>
          </a:xfrm>
          <a:prstGeom prst="rect">
            <a:avLst/>
          </a:prstGeom>
        </p:spPr>
        <p:txBody>
          <a:bodyPr wrap="none">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chemické</a:t>
            </a:r>
          </a:p>
        </p:txBody>
      </p:sp>
      <p:pic>
        <p:nvPicPr>
          <p:cNvPr id="58392" name="Picture 24" descr="Proizvodnja električnih i mehaničkih strojeva"/>
          <p:cNvPicPr>
            <a:picLocks noChangeAspect="1" noChangeArrowheads="1"/>
          </p:cNvPicPr>
          <p:nvPr/>
        </p:nvPicPr>
        <p:blipFill>
          <a:blip r:embed="rId13"/>
          <a:srcRect/>
          <a:stretch>
            <a:fillRect/>
          </a:stretch>
        </p:blipFill>
        <p:spPr bwMode="auto">
          <a:xfrm>
            <a:off x="1116013" y="5084763"/>
            <a:ext cx="2246312" cy="431800"/>
          </a:xfrm>
          <a:prstGeom prst="rect">
            <a:avLst/>
          </a:prstGeom>
          <a:solidFill>
            <a:schemeClr val="accent4">
              <a:lumMod val="40000"/>
              <a:lumOff val="60000"/>
            </a:schemeClr>
          </a:solidFill>
          <a:ln>
            <a:solidFill>
              <a:schemeClr val="accent4">
                <a:lumMod val="60000"/>
                <a:lumOff val="40000"/>
              </a:schemeClr>
            </a:solidFill>
          </a:ln>
        </p:spPr>
      </p:pic>
      <p:sp>
        <p:nvSpPr>
          <p:cNvPr id="34" name="Pravokutnik 33"/>
          <p:cNvSpPr/>
          <p:nvPr/>
        </p:nvSpPr>
        <p:spPr>
          <a:xfrm rot="10800000" flipV="1">
            <a:off x="3348038" y="5157788"/>
            <a:ext cx="4176712" cy="338137"/>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elektro-energetických a výrobných strojov</a:t>
            </a:r>
          </a:p>
        </p:txBody>
      </p:sp>
      <p:pic>
        <p:nvPicPr>
          <p:cNvPr id="38935" name="Picture 26" descr="Kreativna industrija"/>
          <p:cNvPicPr>
            <a:picLocks noChangeAspect="1" noChangeArrowheads="1"/>
          </p:cNvPicPr>
          <p:nvPr/>
        </p:nvPicPr>
        <p:blipFill>
          <a:blip r:embed="rId14"/>
          <a:srcRect/>
          <a:stretch>
            <a:fillRect/>
          </a:stretch>
        </p:blipFill>
        <p:spPr bwMode="auto">
          <a:xfrm>
            <a:off x="755650" y="5732463"/>
            <a:ext cx="2246313" cy="433387"/>
          </a:xfrm>
          <a:prstGeom prst="rect">
            <a:avLst/>
          </a:prstGeom>
          <a:noFill/>
          <a:ln w="9525">
            <a:noFill/>
            <a:miter lim="800000"/>
            <a:headEnd/>
            <a:tailEnd/>
          </a:ln>
        </p:spPr>
      </p:pic>
      <p:sp>
        <p:nvSpPr>
          <p:cNvPr id="36" name="Pravokutnik 35"/>
          <p:cNvSpPr/>
          <p:nvPr/>
        </p:nvSpPr>
        <p:spPr>
          <a:xfrm rot="10800000" flipV="1">
            <a:off x="3059113" y="5876925"/>
            <a:ext cx="1817687" cy="338138"/>
          </a:xfrm>
          <a:prstGeom prst="rect">
            <a:avLst/>
          </a:prstGeom>
        </p:spPr>
        <p:txBody>
          <a:bodyPr>
            <a:spAutoFit/>
          </a:bodyPr>
          <a:lstStyle/>
          <a:p>
            <a:pPr fontAlgn="auto">
              <a:spcBef>
                <a:spcPts val="0"/>
              </a:spcBef>
              <a:spcAft>
                <a:spcPts val="0"/>
              </a:spcAft>
              <a:defRPr/>
            </a:pPr>
            <a:r>
              <a:rPr lang="hr-HR" sz="1600" dirty="0">
                <a:effectLst>
                  <a:outerShdw blurRad="38100" dist="38100" dir="2700000" algn="tl">
                    <a:srgbClr val="000000">
                      <a:alpha val="43137"/>
                    </a:srgbClr>
                  </a:outerShdw>
                </a:effectLst>
                <a:latin typeface="+mn-lt"/>
              </a:rPr>
              <a:t>kreatívne</a:t>
            </a:r>
          </a:p>
        </p:txBody>
      </p:sp>
      <p:pic>
        <p:nvPicPr>
          <p:cNvPr id="58396" name="Picture 28" descr="ICT industrija"/>
          <p:cNvPicPr>
            <a:picLocks noChangeAspect="1" noChangeArrowheads="1"/>
          </p:cNvPicPr>
          <p:nvPr/>
        </p:nvPicPr>
        <p:blipFill>
          <a:blip r:embed="rId15"/>
          <a:srcRect/>
          <a:stretch>
            <a:fillRect/>
          </a:stretch>
        </p:blipFill>
        <p:spPr bwMode="auto">
          <a:xfrm>
            <a:off x="4500563" y="5732463"/>
            <a:ext cx="2216150" cy="427037"/>
          </a:xfrm>
          <a:prstGeom prst="rect">
            <a:avLst/>
          </a:prstGeom>
          <a:noFill/>
          <a:ln>
            <a:solidFill>
              <a:schemeClr val="accent4">
                <a:lumMod val="60000"/>
                <a:lumOff val="40000"/>
              </a:schemeClr>
            </a:solidFill>
          </a:ln>
        </p:spPr>
      </p:pic>
      <p:sp>
        <p:nvSpPr>
          <p:cNvPr id="38" name="Pravokutnik 37"/>
          <p:cNvSpPr/>
          <p:nvPr/>
        </p:nvSpPr>
        <p:spPr>
          <a:xfrm rot="10800000" flipV="1">
            <a:off x="6732588" y="5876925"/>
            <a:ext cx="1816100" cy="338138"/>
          </a:xfrm>
          <a:prstGeom prst="rect">
            <a:avLst/>
          </a:prstGeom>
        </p:spPr>
        <p:txBody>
          <a:bodyPr>
            <a:spAutoFit/>
          </a:bodyPr>
          <a:lstStyle/>
          <a:p>
            <a:pPr fontAlgn="auto">
              <a:spcBef>
                <a:spcPts val="0"/>
              </a:spcBef>
              <a:spcAft>
                <a:spcPts val="0"/>
              </a:spcAft>
              <a:defRPr/>
            </a:pPr>
            <a:r>
              <a:rPr lang="hr-HR" sz="1600" dirty="0" err="1">
                <a:effectLst>
                  <a:outerShdw blurRad="38100" dist="38100" dir="2700000" algn="tl">
                    <a:srgbClr val="000000">
                      <a:alpha val="43137"/>
                    </a:srgbClr>
                  </a:outerShdw>
                </a:effectLst>
                <a:latin typeface="+mn-lt"/>
              </a:rPr>
              <a:t>ICT</a:t>
            </a:r>
            <a:endParaRPr lang="hr-HR" sz="1600" dirty="0">
              <a:effectLst>
                <a:outerShdw blurRad="38100" dist="38100" dir="2700000" algn="tl">
                  <a:srgbClr val="000000">
                    <a:alpha val="43137"/>
                  </a:srgbClr>
                </a:outerShdw>
              </a:effectLst>
              <a:latin typeface="+mn-lt"/>
            </a:endParaRPr>
          </a:p>
        </p:txBody>
      </p:sp>
      <p:sp>
        <p:nvSpPr>
          <p:cNvPr id="28" name="Pravokutnik 27"/>
          <p:cNvSpPr/>
          <p:nvPr/>
        </p:nvSpPr>
        <p:spPr>
          <a:xfrm>
            <a:off x="2124075" y="476250"/>
            <a:ext cx="4608513" cy="646113"/>
          </a:xfrm>
          <a:prstGeom prst="rect">
            <a:avLst/>
          </a:prstGeom>
        </p:spPr>
        <p:txBody>
          <a:bodyPr>
            <a:spAutoFit/>
          </a:bodyPr>
          <a:lstStyle/>
          <a:p>
            <a:pPr algn="ctr" fontAlgn="auto">
              <a:spcBef>
                <a:spcPts val="0"/>
              </a:spcBef>
              <a:spcAft>
                <a:spcPts val="0"/>
              </a:spcAft>
              <a:defRPr/>
            </a:pPr>
            <a:r>
              <a:rPr lang="hr-HR" b="1" spc="-120" dirty="0">
                <a:solidFill>
                  <a:srgbClr val="D90000"/>
                </a:solidFill>
                <a:latin typeface="Arial"/>
                <a:cs typeface="Arial"/>
              </a:rPr>
              <a:t>NÁRODNÉ KLASTRE</a:t>
            </a:r>
          </a:p>
          <a:p>
            <a:pPr algn="ctr" fontAlgn="auto">
              <a:spcBef>
                <a:spcPts val="0"/>
              </a:spcBef>
              <a:spcAft>
                <a:spcPts val="0"/>
              </a:spcAft>
              <a:defRPr/>
            </a:pPr>
            <a:r>
              <a:rPr lang="hr-HR" b="1" spc="-120" dirty="0">
                <a:solidFill>
                  <a:srgbClr val="D90000"/>
                </a:solidFill>
                <a:latin typeface="Arial"/>
                <a:cs typeface="Arial"/>
              </a:rPr>
              <a:t>KONKURENČNOSTI </a:t>
            </a:r>
            <a:endParaRPr lang="hr-HR"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rot="2676495">
            <a:off x="2322513" y="1462088"/>
            <a:ext cx="4491037" cy="4460875"/>
          </a:xfrm>
          <a:prstGeom prst="rect">
            <a:avLst/>
          </a:prstGeom>
          <a:noFill/>
          <a:ln w="9525">
            <a:noFill/>
            <a:miter lim="800000"/>
            <a:headEnd/>
            <a:tailEnd/>
          </a:ln>
        </p:spPr>
      </p:pic>
      <p:sp>
        <p:nvSpPr>
          <p:cNvPr id="4" name="Pravokutnik 3"/>
          <p:cNvSpPr/>
          <p:nvPr/>
        </p:nvSpPr>
        <p:spPr>
          <a:xfrm rot="18857122">
            <a:off x="1420813" y="2797175"/>
            <a:ext cx="2705100" cy="584200"/>
          </a:xfrm>
          <a:prstGeom prst="rect">
            <a:avLst/>
          </a:prstGeom>
        </p:spPr>
        <p:txBody>
          <a:bodyPr>
            <a:spAutoFit/>
          </a:bodyPr>
          <a:lstStyle/>
          <a:p>
            <a:pPr algn="ctr">
              <a:spcAft>
                <a:spcPts val="1000"/>
              </a:spcAft>
              <a:defRPr/>
            </a:pPr>
            <a:r>
              <a:rPr lang="hr-HR" sz="1600" b="1" dirty="0">
                <a:solidFill>
                  <a:schemeClr val="bg1"/>
                </a:solidFill>
                <a:effectLst>
                  <a:outerShdw blurRad="38100" dist="38100" dir="2700000" algn="tl">
                    <a:srgbClr val="000000">
                      <a:alpha val="43137"/>
                    </a:srgbClr>
                  </a:outerShdw>
                </a:effectLst>
                <a:latin typeface="+mn-lt"/>
                <a:cs typeface="Arial" pitchFamily="34" charset="0"/>
              </a:rPr>
              <a:t>Poskytovanie aktívnej podpory investorom</a:t>
            </a:r>
          </a:p>
        </p:txBody>
      </p:sp>
      <p:sp>
        <p:nvSpPr>
          <p:cNvPr id="5" name="Pravokutnik 4"/>
          <p:cNvSpPr/>
          <p:nvPr/>
        </p:nvSpPr>
        <p:spPr>
          <a:xfrm rot="2647452">
            <a:off x="1262063" y="4140200"/>
            <a:ext cx="3560762" cy="1076325"/>
          </a:xfrm>
          <a:prstGeom prst="rect">
            <a:avLst/>
          </a:prstGeom>
        </p:spPr>
        <p:txBody>
          <a:bodyPr>
            <a:spAutoFit/>
          </a:bodyPr>
          <a:lstStyle/>
          <a:p>
            <a:pPr algn="ctr" fontAlgn="auto">
              <a:spcBef>
                <a:spcPts val="0"/>
              </a:spcBef>
              <a:spcAft>
                <a:spcPts val="1000"/>
              </a:spcAft>
              <a:defRPr/>
            </a:pPr>
            <a:r>
              <a:rPr lang="hr-HR" sz="1600" b="1" dirty="0">
                <a:solidFill>
                  <a:schemeClr val="bg1"/>
                </a:solidFill>
                <a:effectLst>
                  <a:outerShdw blurRad="38100" dist="38100" dir="2700000" algn="tl">
                    <a:srgbClr val="000000">
                      <a:alpha val="43137"/>
                    </a:srgbClr>
                  </a:outerShdw>
                </a:effectLst>
                <a:latin typeface="+mn-lt"/>
                <a:cs typeface="Arial" pitchFamily="34" charset="0"/>
              </a:rPr>
              <a:t>Propagovanie Chorvátskej republiky ako</a:t>
            </a:r>
            <a:br>
              <a:rPr lang="hr-HR" sz="1600" b="1" dirty="0">
                <a:solidFill>
                  <a:schemeClr val="bg1"/>
                </a:solidFill>
                <a:effectLst>
                  <a:outerShdw blurRad="38100" dist="38100" dir="2700000" algn="tl">
                    <a:srgbClr val="000000">
                      <a:alpha val="43137"/>
                    </a:srgbClr>
                  </a:outerShdw>
                </a:effectLst>
                <a:latin typeface="+mn-lt"/>
                <a:cs typeface="Arial" pitchFamily="34" charset="0"/>
              </a:rPr>
            </a:br>
            <a:r>
              <a:rPr lang="hr-HR" sz="1600" b="1" dirty="0">
                <a:solidFill>
                  <a:schemeClr val="bg1"/>
                </a:solidFill>
                <a:effectLst>
                  <a:outerShdw blurRad="38100" dist="38100" dir="2700000" algn="tl">
                    <a:srgbClr val="000000">
                      <a:alpha val="43137"/>
                    </a:srgbClr>
                  </a:outerShdw>
                </a:effectLst>
                <a:latin typeface="+mn-lt"/>
                <a:cs typeface="Arial" pitchFamily="34" charset="0"/>
              </a:rPr>
              <a:t>príťažlivéj destinácie na </a:t>
            </a:r>
            <a:br>
              <a:rPr lang="hr-HR" sz="1600" b="1" dirty="0">
                <a:solidFill>
                  <a:schemeClr val="bg1"/>
                </a:solidFill>
                <a:effectLst>
                  <a:outerShdw blurRad="38100" dist="38100" dir="2700000" algn="tl">
                    <a:srgbClr val="000000">
                      <a:alpha val="43137"/>
                    </a:srgbClr>
                  </a:outerShdw>
                </a:effectLst>
                <a:latin typeface="+mn-lt"/>
                <a:cs typeface="Arial" pitchFamily="34" charset="0"/>
              </a:rPr>
            </a:br>
            <a:r>
              <a:rPr lang="hr-HR" sz="1600" b="1" dirty="0">
                <a:solidFill>
                  <a:schemeClr val="bg1"/>
                </a:solidFill>
                <a:effectLst>
                  <a:outerShdw blurRad="38100" dist="38100" dir="2700000" algn="tl">
                    <a:srgbClr val="000000">
                      <a:alpha val="43137"/>
                    </a:srgbClr>
                  </a:outerShdw>
                </a:effectLst>
                <a:latin typeface="+mn-lt"/>
                <a:cs typeface="Arial" pitchFamily="34" charset="0"/>
              </a:rPr>
              <a:t>investovanie</a:t>
            </a:r>
            <a:endParaRPr lang="en-GB" sz="16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40964" name="Pravokutnik 5"/>
          <p:cNvSpPr>
            <a:spLocks noChangeArrowheads="1"/>
          </p:cNvSpPr>
          <p:nvPr/>
        </p:nvSpPr>
        <p:spPr bwMode="auto">
          <a:xfrm rot="2718768">
            <a:off x="4987925" y="2733675"/>
            <a:ext cx="2363788" cy="712788"/>
          </a:xfrm>
          <a:prstGeom prst="rect">
            <a:avLst/>
          </a:prstGeom>
          <a:noFill/>
          <a:ln w="9525">
            <a:noFill/>
            <a:miter lim="800000"/>
            <a:headEnd/>
            <a:tailEnd/>
          </a:ln>
        </p:spPr>
        <p:txBody>
          <a:bodyPr wrap="none">
            <a:spAutoFit/>
          </a:bodyPr>
          <a:lstStyle/>
          <a:p>
            <a:pPr algn="ctr">
              <a:spcAft>
                <a:spcPts val="1000"/>
              </a:spcAft>
            </a:pPr>
            <a:r>
              <a:rPr lang="hr-HR" sz="1600" b="1">
                <a:solidFill>
                  <a:schemeClr val="bg1"/>
                </a:solidFill>
                <a:latin typeface="Calibri" pitchFamily="34" charset="0"/>
                <a:cs typeface="Arial" charset="0"/>
              </a:rPr>
              <a:t>Zlepšovanie investičného </a:t>
            </a:r>
          </a:p>
          <a:p>
            <a:pPr algn="ctr">
              <a:spcAft>
                <a:spcPts val="1000"/>
              </a:spcAft>
            </a:pPr>
            <a:r>
              <a:rPr lang="hr-HR" sz="1600" b="1">
                <a:solidFill>
                  <a:schemeClr val="bg1"/>
                </a:solidFill>
                <a:latin typeface="Calibri" pitchFamily="34" charset="0"/>
                <a:cs typeface="Arial" charset="0"/>
              </a:rPr>
              <a:t>prostredia</a:t>
            </a:r>
            <a:endParaRPr lang="en-US" sz="1600" b="1">
              <a:solidFill>
                <a:schemeClr val="bg1"/>
              </a:solidFill>
              <a:latin typeface="Calibri" pitchFamily="34" charset="0"/>
              <a:cs typeface="Arial" charset="0"/>
            </a:endParaRPr>
          </a:p>
        </p:txBody>
      </p:sp>
      <p:sp>
        <p:nvSpPr>
          <p:cNvPr id="7" name="Pravokutnik 6"/>
          <p:cNvSpPr/>
          <p:nvPr/>
        </p:nvSpPr>
        <p:spPr>
          <a:xfrm rot="18881195">
            <a:off x="4862512" y="4210051"/>
            <a:ext cx="2422525" cy="831850"/>
          </a:xfrm>
          <a:prstGeom prst="rect">
            <a:avLst/>
          </a:prstGeom>
        </p:spPr>
        <p:txBody>
          <a:bodyPr>
            <a:spAutoFit/>
          </a:bodyPr>
          <a:lstStyle/>
          <a:p>
            <a:pPr algn="ctr">
              <a:spcAft>
                <a:spcPts val="1000"/>
              </a:spcAft>
              <a:defRPr/>
            </a:pPr>
            <a:r>
              <a:rPr lang="hr-HR" sz="1600" b="1" dirty="0">
                <a:solidFill>
                  <a:schemeClr val="bg1"/>
                </a:solidFill>
                <a:effectLst>
                  <a:outerShdw blurRad="38100" dist="38100" dir="2700000" algn="tl">
                    <a:srgbClr val="000000">
                      <a:alpha val="43137"/>
                    </a:srgbClr>
                  </a:outerShdw>
                </a:effectLst>
                <a:latin typeface="+mn-lt"/>
                <a:cs typeface="Arial" pitchFamily="34" charset="0"/>
              </a:rPr>
              <a:t>Odstraňovanie administratívynch </a:t>
            </a:r>
            <a:br>
              <a:rPr lang="hr-HR" sz="1600" b="1" dirty="0">
                <a:solidFill>
                  <a:schemeClr val="bg1"/>
                </a:solidFill>
                <a:effectLst>
                  <a:outerShdw blurRad="38100" dist="38100" dir="2700000" algn="tl">
                    <a:srgbClr val="000000">
                      <a:alpha val="43137"/>
                    </a:srgbClr>
                  </a:outerShdw>
                </a:effectLst>
                <a:latin typeface="+mn-lt"/>
                <a:cs typeface="Arial" pitchFamily="34" charset="0"/>
              </a:rPr>
            </a:br>
            <a:r>
              <a:rPr lang="hr-HR" sz="1600" b="1" dirty="0">
                <a:solidFill>
                  <a:schemeClr val="bg1"/>
                </a:solidFill>
                <a:effectLst>
                  <a:outerShdw blurRad="38100" dist="38100" dir="2700000" algn="tl">
                    <a:srgbClr val="000000">
                      <a:alpha val="43137"/>
                    </a:srgbClr>
                  </a:outerShdw>
                </a:effectLst>
                <a:latin typeface="+mn-lt"/>
                <a:cs typeface="Arial" pitchFamily="34" charset="0"/>
              </a:rPr>
              <a:t>prekážok</a:t>
            </a:r>
            <a:endParaRPr lang="en-US" sz="16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 name="TekstniOkvir 7"/>
          <p:cNvSpPr txBox="1"/>
          <p:nvPr/>
        </p:nvSpPr>
        <p:spPr>
          <a:xfrm>
            <a:off x="3995738" y="3357563"/>
            <a:ext cx="1081087" cy="830262"/>
          </a:xfrm>
          <a:prstGeom prst="rect">
            <a:avLst/>
          </a:prstGeom>
          <a:noFill/>
        </p:spPr>
        <p:txBody>
          <a:bodyPr>
            <a:spAutoFit/>
          </a:bodyPr>
          <a:lstStyle/>
          <a:p>
            <a:pPr fontAlgn="auto">
              <a:spcBef>
                <a:spcPts val="0"/>
              </a:spcBef>
              <a:spcAft>
                <a:spcPts val="0"/>
              </a:spcAft>
              <a:defRPr/>
            </a:pPr>
            <a:r>
              <a:rPr lang="hr-HR" sz="4800" b="1" dirty="0">
                <a:solidFill>
                  <a:srgbClr val="C00000"/>
                </a:solidFill>
                <a:effectLst>
                  <a:outerShdw blurRad="38100" dist="38100" dir="2700000" algn="tl">
                    <a:srgbClr val="000000">
                      <a:alpha val="43137"/>
                    </a:srgbClr>
                  </a:outerShdw>
                </a:effectLst>
                <a:latin typeface="+mn-lt"/>
              </a:rPr>
              <a:t>A</a:t>
            </a:r>
            <a:r>
              <a:rPr lang="hr-HR" sz="4800" b="1" dirty="0">
                <a:solidFill>
                  <a:schemeClr val="tx1">
                    <a:lumMod val="65000"/>
                    <a:lumOff val="35000"/>
                  </a:schemeClr>
                </a:solidFill>
                <a:effectLst>
                  <a:outerShdw blurRad="38100" dist="38100" dir="2700000" algn="tl">
                    <a:srgbClr val="000000">
                      <a:alpha val="43137"/>
                    </a:srgbClr>
                  </a:outerShdw>
                </a:effectLst>
                <a:latin typeface="+mn-lt"/>
              </a:rPr>
              <a:t>I</a:t>
            </a:r>
            <a:r>
              <a:rPr lang="hr-HR" sz="4800" b="1" dirty="0">
                <a:solidFill>
                  <a:srgbClr val="C00000"/>
                </a:solidFill>
                <a:effectLst>
                  <a:outerShdw blurRad="38100" dist="38100" dir="2700000" algn="tl">
                    <a:srgbClr val="000000">
                      <a:alpha val="43137"/>
                    </a:srgbClr>
                  </a:outerShdw>
                </a:effectLst>
                <a:latin typeface="+mn-lt"/>
              </a:rPr>
              <a:t>K</a:t>
            </a:r>
          </a:p>
        </p:txBody>
      </p:sp>
      <p:sp>
        <p:nvSpPr>
          <p:cNvPr id="9" name="TextBox 8"/>
          <p:cNvSpPr txBox="1"/>
          <p:nvPr/>
        </p:nvSpPr>
        <p:spPr>
          <a:xfrm>
            <a:off x="4067175" y="188913"/>
            <a:ext cx="3084513" cy="534987"/>
          </a:xfrm>
          <a:prstGeom prst="rect">
            <a:avLst/>
          </a:prstGeom>
          <a:noFill/>
        </p:spPr>
        <p:txBody>
          <a:bodyPr>
            <a:spAutoFit/>
          </a:bodyPr>
          <a:lstStyle/>
          <a:p>
            <a:pPr fontAlgn="auto">
              <a:lnSpc>
                <a:spcPct val="80000"/>
              </a:lnSpc>
              <a:spcBef>
                <a:spcPts val="0"/>
              </a:spcBef>
              <a:spcAft>
                <a:spcPts val="0"/>
              </a:spcAft>
              <a:defRPr/>
            </a:pPr>
            <a:r>
              <a:rPr lang="hr-HR" b="1" spc="-120" dirty="0">
                <a:solidFill>
                  <a:srgbClr val="D90000"/>
                </a:solidFill>
                <a:latin typeface="Arial"/>
                <a:cs typeface="Arial"/>
              </a:rPr>
              <a:t>AGENTÚRA PRE INVESTÍCIE A KONKURENČNOST</a:t>
            </a:r>
            <a:endParaRPr lang="en-US" b="1" spc="-120" dirty="0">
              <a:solidFill>
                <a:srgbClr val="D90000"/>
              </a:solidFill>
              <a:latin typeface="Arial"/>
              <a:cs typeface="Arial"/>
            </a:endParaRPr>
          </a:p>
        </p:txBody>
      </p:sp>
      <p:sp>
        <p:nvSpPr>
          <p:cNvPr id="10" name="TextBox 10"/>
          <p:cNvSpPr txBox="1"/>
          <p:nvPr/>
        </p:nvSpPr>
        <p:spPr>
          <a:xfrm>
            <a:off x="4140200" y="981075"/>
            <a:ext cx="3660775" cy="276225"/>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O NAMA</a:t>
            </a:r>
            <a:endParaRPr lang="en-US" sz="1200" spc="-30" dirty="0">
              <a:solidFill>
                <a:schemeClr val="bg1">
                  <a:lumMod val="75000"/>
                </a:schemeClr>
              </a:solidFill>
              <a:latin typeface="Arial"/>
              <a:cs typeface="Arial"/>
            </a:endParaRPr>
          </a:p>
        </p:txBody>
      </p:sp>
      <p:sp>
        <p:nvSpPr>
          <p:cNvPr id="40969" name="AutoShape 8"/>
          <p:cNvSpPr>
            <a:spLocks noChangeArrowheads="1"/>
          </p:cNvSpPr>
          <p:nvPr/>
        </p:nvSpPr>
        <p:spPr bwMode="auto">
          <a:xfrm rot="5400000">
            <a:off x="3230563" y="3546475"/>
            <a:ext cx="533400" cy="587375"/>
          </a:xfrm>
          <a:prstGeom prst="downArrow">
            <a:avLst>
              <a:gd name="adj1" fmla="val 50000"/>
              <a:gd name="adj2" fmla="val 27530"/>
            </a:avLst>
          </a:prstGeom>
          <a:solidFill>
            <a:srgbClr val="D8D8D8"/>
          </a:solidFill>
          <a:ln w="9525">
            <a:solidFill>
              <a:srgbClr val="000000"/>
            </a:solidFill>
            <a:miter lim="800000"/>
            <a:headEnd/>
            <a:tailEnd/>
          </a:ln>
        </p:spPr>
        <p:txBody>
          <a:bodyPr vert="eaVert"/>
          <a:lstStyle/>
          <a:p>
            <a:endParaRPr lang="hr-HR">
              <a:solidFill>
                <a:srgbClr val="000000"/>
              </a:solidFill>
              <a:latin typeface="Calibri" pitchFamily="34" charset="0"/>
            </a:endParaRPr>
          </a:p>
        </p:txBody>
      </p:sp>
      <p:sp>
        <p:nvSpPr>
          <p:cNvPr id="40970" name="AutoShape 8"/>
          <p:cNvSpPr>
            <a:spLocks noChangeArrowheads="1"/>
          </p:cNvSpPr>
          <p:nvPr/>
        </p:nvSpPr>
        <p:spPr bwMode="auto">
          <a:xfrm rot="-5400000">
            <a:off x="5235576" y="3516312"/>
            <a:ext cx="533400" cy="587375"/>
          </a:xfrm>
          <a:prstGeom prst="downArrow">
            <a:avLst>
              <a:gd name="adj1" fmla="val 50000"/>
              <a:gd name="adj2" fmla="val 27530"/>
            </a:avLst>
          </a:prstGeom>
          <a:solidFill>
            <a:srgbClr val="D8D8D8"/>
          </a:solidFill>
          <a:ln w="9525">
            <a:solidFill>
              <a:srgbClr val="000000"/>
            </a:solidFill>
            <a:miter lim="800000"/>
            <a:headEnd/>
            <a:tailEnd/>
          </a:ln>
        </p:spPr>
        <p:txBody>
          <a:bodyPr vert="eaVert"/>
          <a:lstStyle/>
          <a:p>
            <a:endParaRPr lang="hr-HR">
              <a:solidFill>
                <a:srgbClr val="000000"/>
              </a:solidFill>
              <a:latin typeface="Calibri" pitchFamily="34" charset="0"/>
            </a:endParaRPr>
          </a:p>
        </p:txBody>
      </p:sp>
      <p:sp>
        <p:nvSpPr>
          <p:cNvPr id="13" name="Pravokutnik 12"/>
          <p:cNvSpPr/>
          <p:nvPr/>
        </p:nvSpPr>
        <p:spPr>
          <a:xfrm>
            <a:off x="1042988" y="1557338"/>
            <a:ext cx="7200900" cy="522287"/>
          </a:xfrm>
          <a:prstGeom prst="rect">
            <a:avLst/>
          </a:prstGeom>
        </p:spPr>
        <p:txBody>
          <a:bodyPr>
            <a:spAutoFit/>
          </a:bodyPr>
          <a:lstStyle/>
          <a:p>
            <a:pPr algn="just" fontAlgn="auto">
              <a:spcBef>
                <a:spcPts val="0"/>
              </a:spcBef>
              <a:spcAft>
                <a:spcPts val="0"/>
              </a:spcAft>
              <a:defRPr/>
            </a:pPr>
            <a:r>
              <a:rPr lang="hr-HR" sz="1400" dirty="0">
                <a:solidFill>
                  <a:schemeClr val="tx1">
                    <a:lumMod val="65000"/>
                    <a:lumOff val="35000"/>
                  </a:schemeClr>
                </a:solidFill>
                <a:latin typeface="+mn-lt"/>
              </a:rPr>
              <a:t>Poskytovanie </a:t>
            </a:r>
            <a:r>
              <a:rPr lang="hr-HR" sz="1400" b="1" dirty="0">
                <a:solidFill>
                  <a:schemeClr val="tx1">
                    <a:lumMod val="65000"/>
                    <a:lumOff val="35000"/>
                  </a:schemeClr>
                </a:solidFill>
                <a:latin typeface="+mn-lt"/>
              </a:rPr>
              <a:t>systémovej a prevádzkovej politiky pre zvýšenie konkurencieschopnosti </a:t>
            </a:r>
            <a:r>
              <a:rPr lang="hr-HR" sz="1400" dirty="0">
                <a:solidFill>
                  <a:schemeClr val="tx1">
                    <a:lumMod val="65000"/>
                    <a:lumOff val="35000"/>
                  </a:schemeClr>
                </a:solidFill>
                <a:latin typeface="+mn-lt"/>
              </a:rPr>
              <a:t>chorvátskeho hospodárstva a</a:t>
            </a:r>
          </a:p>
        </p:txBody>
      </p:sp>
      <p:sp>
        <p:nvSpPr>
          <p:cNvPr id="14" name="Pravokutnik 13"/>
          <p:cNvSpPr/>
          <p:nvPr/>
        </p:nvSpPr>
        <p:spPr>
          <a:xfrm>
            <a:off x="827088" y="6021388"/>
            <a:ext cx="8858250" cy="523875"/>
          </a:xfrm>
          <a:prstGeom prst="rect">
            <a:avLst/>
          </a:prstGeom>
        </p:spPr>
        <p:txBody>
          <a:bodyPr>
            <a:spAutoFit/>
          </a:bodyPr>
          <a:lstStyle/>
          <a:p>
            <a:pPr fontAlgn="auto">
              <a:spcBef>
                <a:spcPts val="0"/>
              </a:spcBef>
              <a:spcAft>
                <a:spcPts val="0"/>
              </a:spcAft>
              <a:defRPr/>
            </a:pPr>
            <a:r>
              <a:rPr lang="hr-HR" sz="1400" b="1" dirty="0">
                <a:solidFill>
                  <a:schemeClr val="tx1">
                    <a:lumMod val="65000"/>
                    <a:lumOff val="35000"/>
                  </a:schemeClr>
                </a:solidFill>
                <a:latin typeface="+mn-lt"/>
              </a:rPr>
              <a:t>podpora investícií a investičných projektov s cieľom </a:t>
            </a:r>
            <a:r>
              <a:rPr lang="hr-HR" sz="1400" dirty="0">
                <a:solidFill>
                  <a:schemeClr val="tx1">
                    <a:lumMod val="65000"/>
                    <a:lumOff val="35000"/>
                  </a:schemeClr>
                </a:solidFill>
                <a:latin typeface="+mn-lt"/>
              </a:rPr>
              <a:t>výroby a  služieb, ktoré sú  </a:t>
            </a:r>
            <a:r>
              <a:rPr lang="hr-HR" sz="1400" b="1" dirty="0">
                <a:solidFill>
                  <a:schemeClr val="tx1">
                    <a:lumMod val="65000"/>
                    <a:lumOff val="35000"/>
                  </a:schemeClr>
                </a:solidFill>
                <a:latin typeface="+mn-lt"/>
              </a:rPr>
              <a:t>proexportne</a:t>
            </a:r>
            <a:r>
              <a:rPr lang="hr-HR" sz="1400" dirty="0">
                <a:solidFill>
                  <a:schemeClr val="tx1">
                    <a:lumMod val="65000"/>
                    <a:lumOff val="35000"/>
                  </a:schemeClr>
                </a:solidFill>
                <a:latin typeface="+mn-lt"/>
              </a:rPr>
              <a:t> zamerané </a:t>
            </a:r>
          </a:p>
          <a:p>
            <a:pPr fontAlgn="auto">
              <a:spcBef>
                <a:spcPts val="0"/>
              </a:spcBef>
              <a:spcAft>
                <a:spcPts val="0"/>
              </a:spcAft>
              <a:defRPr/>
            </a:pPr>
            <a:r>
              <a:rPr lang="hr-HR" sz="1400" dirty="0">
                <a:solidFill>
                  <a:schemeClr val="tx1">
                    <a:lumMod val="65000"/>
                    <a:lumOff val="35000"/>
                  </a:schemeClr>
                </a:solidFill>
                <a:latin typeface="+mn-lt"/>
              </a:rPr>
              <a:t>avďaka ktorým sa umožní </a:t>
            </a:r>
            <a:r>
              <a:rPr lang="hr-HR" sz="1400" b="1" dirty="0">
                <a:solidFill>
                  <a:schemeClr val="tx1">
                    <a:lumMod val="65000"/>
                    <a:lumOff val="35000"/>
                  </a:schemeClr>
                </a:solidFill>
                <a:latin typeface="+mn-lt"/>
              </a:rPr>
              <a:t>tvorba nových pracovných miest </a:t>
            </a:r>
            <a:r>
              <a:rPr lang="hr-HR" sz="1400" dirty="0">
                <a:solidFill>
                  <a:schemeClr val="tx1">
                    <a:lumMod val="65000"/>
                    <a:lumOff val="35000"/>
                  </a:schemeClr>
                </a:solidFill>
                <a:latin typeface="+mn-lt"/>
              </a:rPr>
              <a:t>v Chorvátsku.</a:t>
            </a:r>
            <a:endParaRPr lang="hr-HR" sz="1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611188" y="1412875"/>
            <a:ext cx="7705725" cy="4432300"/>
          </a:xfrm>
          <a:prstGeom prst="rect">
            <a:avLst/>
          </a:prstGeom>
          <a:noFill/>
        </p:spPr>
        <p:txBody>
          <a:bodyPr>
            <a:spAutoFit/>
          </a:bodyPr>
          <a:lstStyle/>
          <a:p>
            <a:pPr algn="ctr" fontAlgn="auto">
              <a:spcBef>
                <a:spcPts val="0"/>
              </a:spcBef>
              <a:spcAft>
                <a:spcPts val="0"/>
              </a:spcAft>
              <a:defRPr/>
            </a:pPr>
            <a:r>
              <a:rPr lang="hr-HR" sz="2400" b="1" dirty="0">
                <a:solidFill>
                  <a:srgbClr val="FF0000"/>
                </a:solidFill>
                <a:latin typeface="Arial" pitchFamily="34" charset="0"/>
                <a:cs typeface="Arial" pitchFamily="34" charset="0"/>
              </a:rPr>
              <a:t>TÉMY:</a:t>
            </a:r>
          </a:p>
          <a:p>
            <a:pPr algn="ctr" fontAlgn="auto">
              <a:spcBef>
                <a:spcPts val="0"/>
              </a:spcBef>
              <a:spcAft>
                <a:spcPts val="0"/>
              </a:spcAft>
              <a:defRPr/>
            </a:pPr>
            <a:endParaRPr lang="hr-HR" sz="2400" b="1" dirty="0">
              <a:solidFill>
                <a:srgbClr val="FF0000"/>
              </a:solidFill>
              <a:latin typeface="Arial" pitchFamily="34" charset="0"/>
              <a:cs typeface="Arial" pitchFamily="34" charset="0"/>
            </a:endParaRPr>
          </a:p>
          <a:p>
            <a:pPr fontAlgn="auto">
              <a:spcBef>
                <a:spcPts val="0"/>
              </a:spcBef>
              <a:spcAft>
                <a:spcPts val="0"/>
              </a:spcAft>
              <a:defRPr/>
            </a:pPr>
            <a:endParaRPr lang="hr-HR" dirty="0">
              <a:latin typeface="+mn-lt"/>
            </a:endParaRPr>
          </a:p>
          <a:p>
            <a:pPr marL="342900" indent="-342900" fontAlgn="auto">
              <a:spcBef>
                <a:spcPts val="0"/>
              </a:spcBef>
              <a:spcAft>
                <a:spcPts val="0"/>
              </a:spcAft>
              <a:buFontTx/>
              <a:buAutoNum type="arabicPeriod"/>
              <a:defRPr/>
            </a:pPr>
            <a:r>
              <a:rPr lang="hr-HR" sz="2400" dirty="0">
                <a:solidFill>
                  <a:schemeClr val="tx1">
                    <a:lumMod val="50000"/>
                    <a:lumOff val="50000"/>
                  </a:schemeClr>
                </a:solidFill>
                <a:latin typeface="+mn-lt"/>
              </a:rPr>
              <a:t>Podmienky investovania v Chorvátskej republike</a:t>
            </a:r>
          </a:p>
          <a:p>
            <a:pPr marL="342900" indent="-342900" fontAlgn="auto">
              <a:spcBef>
                <a:spcPts val="0"/>
              </a:spcBef>
              <a:spcAft>
                <a:spcPts val="0"/>
              </a:spcAft>
              <a:buFontTx/>
              <a:buAutoNum type="arabicPeriod"/>
              <a:defRPr/>
            </a:pPr>
            <a:endParaRPr lang="hr-HR" sz="2400" dirty="0">
              <a:solidFill>
                <a:schemeClr val="tx1">
                  <a:lumMod val="50000"/>
                  <a:lumOff val="50000"/>
                </a:schemeClr>
              </a:solidFill>
              <a:latin typeface="+mn-lt"/>
            </a:endParaRPr>
          </a:p>
          <a:p>
            <a:pPr marL="342900" indent="-342900" fontAlgn="auto">
              <a:spcBef>
                <a:spcPts val="0"/>
              </a:spcBef>
              <a:spcAft>
                <a:spcPts val="0"/>
              </a:spcAft>
              <a:buFontTx/>
              <a:buAutoNum type="arabicPeriod"/>
              <a:defRPr/>
            </a:pPr>
            <a:r>
              <a:rPr lang="hr-HR" sz="2400" dirty="0">
                <a:solidFill>
                  <a:schemeClr val="tx1">
                    <a:lumMod val="50000"/>
                    <a:lumOff val="50000"/>
                  </a:schemeClr>
                </a:solidFill>
                <a:latin typeface="+mn-lt"/>
              </a:rPr>
              <a:t>Podpora investícii</a:t>
            </a:r>
          </a:p>
          <a:p>
            <a:pPr marL="342900" indent="-342900" fontAlgn="auto">
              <a:spcBef>
                <a:spcPts val="0"/>
              </a:spcBef>
              <a:spcAft>
                <a:spcPts val="0"/>
              </a:spcAft>
              <a:buFontTx/>
              <a:buAutoNum type="arabicPeriod"/>
              <a:defRPr/>
            </a:pPr>
            <a:endParaRPr lang="hr-HR" sz="2400" dirty="0">
              <a:solidFill>
                <a:schemeClr val="tx1">
                  <a:lumMod val="50000"/>
                  <a:lumOff val="50000"/>
                </a:schemeClr>
              </a:solidFill>
              <a:latin typeface="+mn-lt"/>
            </a:endParaRPr>
          </a:p>
          <a:p>
            <a:pPr marL="342900" indent="-342900" fontAlgn="auto">
              <a:spcBef>
                <a:spcPts val="0"/>
              </a:spcBef>
              <a:spcAft>
                <a:spcPts val="0"/>
              </a:spcAft>
              <a:buFontTx/>
              <a:buAutoNum type="arabicPeriod"/>
              <a:defRPr/>
            </a:pPr>
            <a:r>
              <a:rPr lang="hr-HR" sz="2400" dirty="0">
                <a:solidFill>
                  <a:schemeClr val="tx1">
                    <a:lumMod val="50000"/>
                    <a:lumOff val="50000"/>
                  </a:schemeClr>
                </a:solidFill>
                <a:latin typeface="+mn-lt"/>
              </a:rPr>
              <a:t>Projekty a lokality na investovanie</a:t>
            </a:r>
          </a:p>
          <a:p>
            <a:pPr marL="342900" indent="-342900" fontAlgn="auto">
              <a:spcBef>
                <a:spcPts val="0"/>
              </a:spcBef>
              <a:spcAft>
                <a:spcPts val="0"/>
              </a:spcAft>
              <a:buFontTx/>
              <a:buAutoNum type="arabicPeriod"/>
              <a:defRPr/>
            </a:pPr>
            <a:endParaRPr lang="hr-HR" sz="2400" dirty="0">
              <a:solidFill>
                <a:schemeClr val="tx1">
                  <a:lumMod val="50000"/>
                  <a:lumOff val="50000"/>
                </a:schemeClr>
              </a:solidFill>
              <a:latin typeface="+mn-lt"/>
            </a:endParaRPr>
          </a:p>
          <a:p>
            <a:pPr marL="342900" indent="-342900" fontAlgn="auto">
              <a:spcBef>
                <a:spcPts val="0"/>
              </a:spcBef>
              <a:spcAft>
                <a:spcPts val="0"/>
              </a:spcAft>
              <a:buFontTx/>
              <a:buAutoNum type="arabicPeriod"/>
              <a:defRPr/>
            </a:pPr>
            <a:r>
              <a:rPr lang="hr-HR" sz="2400" dirty="0">
                <a:solidFill>
                  <a:schemeClr val="tx1">
                    <a:lumMod val="50000"/>
                    <a:lumOff val="50000"/>
                  </a:schemeClr>
                </a:solidFill>
                <a:latin typeface="+mn-lt"/>
              </a:rPr>
              <a:t>Klastre konkurencieschopnosti</a:t>
            </a:r>
          </a:p>
          <a:p>
            <a:pPr marL="342900" indent="-342900" fontAlgn="auto">
              <a:spcBef>
                <a:spcPts val="0"/>
              </a:spcBef>
              <a:spcAft>
                <a:spcPts val="0"/>
              </a:spcAft>
              <a:buFontTx/>
              <a:buAutoNum type="arabicPeriod"/>
              <a:defRPr/>
            </a:pPr>
            <a:endParaRPr lang="hr-HR" sz="2400" dirty="0">
              <a:solidFill>
                <a:schemeClr val="tx1">
                  <a:lumMod val="50000"/>
                  <a:lumOff val="50000"/>
                </a:schemeClr>
              </a:solidFill>
              <a:latin typeface="+mn-lt"/>
            </a:endParaRPr>
          </a:p>
          <a:p>
            <a:pPr marL="342900" indent="-342900" fontAlgn="auto">
              <a:spcBef>
                <a:spcPts val="0"/>
              </a:spcBef>
              <a:spcAft>
                <a:spcPts val="0"/>
              </a:spcAft>
              <a:buFontTx/>
              <a:buAutoNum type="arabicPeriod"/>
              <a:defRPr/>
            </a:pPr>
            <a:r>
              <a:rPr lang="hr-HR" sz="2400" dirty="0">
                <a:solidFill>
                  <a:schemeClr val="tx1">
                    <a:lumMod val="50000"/>
                    <a:lumOff val="50000"/>
                  </a:schemeClr>
                </a:solidFill>
                <a:latin typeface="+mn-lt"/>
              </a:rPr>
              <a:t>Služby Agentúry pre investície a konkurenčnosť</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upa 65"/>
          <p:cNvGrpSpPr>
            <a:grpSpLocks/>
          </p:cNvGrpSpPr>
          <p:nvPr/>
        </p:nvGrpSpPr>
        <p:grpSpPr bwMode="auto">
          <a:xfrm>
            <a:off x="611188" y="2205038"/>
            <a:ext cx="7705725" cy="287337"/>
            <a:chOff x="467543" y="1844824"/>
            <a:chExt cx="7704857" cy="288032"/>
          </a:xfrm>
        </p:grpSpPr>
        <p:sp>
          <p:nvSpPr>
            <p:cNvPr id="6" name="Peterokut 5"/>
            <p:cNvSpPr/>
            <p:nvPr/>
          </p:nvSpPr>
          <p:spPr>
            <a:xfrm>
              <a:off x="467543" y="1844824"/>
              <a:ext cx="2376219" cy="288032"/>
            </a:xfrm>
            <a:prstGeom prst="homePlate">
              <a:avLst/>
            </a:prstGeom>
            <a:solidFill>
              <a:srgbClr val="FFD9D9"/>
            </a:solidFill>
            <a:ln>
              <a:solidFill>
                <a:srgbClr val="FFE1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dirty="0"/>
                <a:t>STRATÉGIA </a:t>
              </a:r>
            </a:p>
          </p:txBody>
        </p:sp>
        <p:sp>
          <p:nvSpPr>
            <p:cNvPr id="9" name="Ševron 8"/>
            <p:cNvSpPr/>
            <p:nvPr/>
          </p:nvSpPr>
          <p:spPr>
            <a:xfrm>
              <a:off x="2772333" y="1844824"/>
              <a:ext cx="2663525" cy="288032"/>
            </a:xfrm>
            <a:prstGeom prst="chevron">
              <a:avLst/>
            </a:prstGeom>
            <a:solidFill>
              <a:srgbClr val="DA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dirty="0">
                  <a:solidFill>
                    <a:schemeClr val="bg1"/>
                  </a:solidFill>
                </a:rPr>
                <a:t>HODNOTENIE</a:t>
              </a:r>
            </a:p>
          </p:txBody>
        </p:sp>
        <p:sp>
          <p:nvSpPr>
            <p:cNvPr id="13" name="Ševron 12"/>
            <p:cNvSpPr/>
            <p:nvPr/>
          </p:nvSpPr>
          <p:spPr>
            <a:xfrm>
              <a:off x="5364428" y="1844824"/>
              <a:ext cx="2807972" cy="288032"/>
            </a:xfrm>
            <a:prstGeom prst="chevron">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b="1" dirty="0">
                  <a:solidFill>
                    <a:schemeClr val="bg1"/>
                  </a:solidFill>
                </a:rPr>
                <a:t>REALIZÁCIA INVESTÍCIE</a:t>
              </a:r>
            </a:p>
          </p:txBody>
        </p:sp>
      </p:grpSp>
      <p:grpSp>
        <p:nvGrpSpPr>
          <p:cNvPr id="41986" name="Grupa 37"/>
          <p:cNvGrpSpPr>
            <a:grpSpLocks/>
          </p:cNvGrpSpPr>
          <p:nvPr/>
        </p:nvGrpSpPr>
        <p:grpSpPr bwMode="auto">
          <a:xfrm>
            <a:off x="611188" y="2924175"/>
            <a:ext cx="7489825" cy="936625"/>
            <a:chOff x="467544" y="2564904"/>
            <a:chExt cx="7488832" cy="792088"/>
          </a:xfrm>
        </p:grpSpPr>
        <p:sp>
          <p:nvSpPr>
            <p:cNvPr id="10" name="Pravokutnik 9"/>
            <p:cNvSpPr/>
            <p:nvPr/>
          </p:nvSpPr>
          <p:spPr>
            <a:xfrm>
              <a:off x="467544" y="2637400"/>
              <a:ext cx="2231729" cy="71154"/>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p>
          </p:txBody>
        </p:sp>
        <p:sp>
          <p:nvSpPr>
            <p:cNvPr id="11" name="Pravokutnik 10"/>
            <p:cNvSpPr/>
            <p:nvPr/>
          </p:nvSpPr>
          <p:spPr>
            <a:xfrm>
              <a:off x="2699273" y="2637400"/>
              <a:ext cx="2592043" cy="71154"/>
            </a:xfrm>
            <a:prstGeom prst="rect">
              <a:avLst/>
            </a:prstGeom>
            <a:solidFill>
              <a:srgbClr val="DA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12" name="Pravokutnik 11"/>
            <p:cNvSpPr/>
            <p:nvPr/>
          </p:nvSpPr>
          <p:spPr>
            <a:xfrm>
              <a:off x="5291316" y="2637400"/>
              <a:ext cx="2449188" cy="71154"/>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16" name="Peterokut 15"/>
            <p:cNvSpPr/>
            <p:nvPr/>
          </p:nvSpPr>
          <p:spPr>
            <a:xfrm>
              <a:off x="467544" y="2708554"/>
              <a:ext cx="2592043" cy="648438"/>
            </a:xfrm>
            <a:prstGeom prst="homePlat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dirty="0">
                  <a:solidFill>
                    <a:schemeClr val="tx1">
                      <a:lumMod val="50000"/>
                      <a:lumOff val="50000"/>
                    </a:schemeClr>
                  </a:solidFill>
                  <a:effectLst>
                    <a:outerShdw blurRad="38100" dist="38100" dir="2700000" algn="tl">
                      <a:srgbClr val="000000">
                        <a:alpha val="43137"/>
                      </a:srgbClr>
                    </a:outerShdw>
                  </a:effectLst>
                </a:rPr>
                <a:t>ZABEZPEČUJEME</a:t>
              </a:r>
            </a:p>
          </p:txBody>
        </p:sp>
        <p:sp>
          <p:nvSpPr>
            <p:cNvPr id="32" name="Ševron 31"/>
            <p:cNvSpPr/>
            <p:nvPr/>
          </p:nvSpPr>
          <p:spPr>
            <a:xfrm>
              <a:off x="2699273" y="2708554"/>
              <a:ext cx="1728558" cy="648438"/>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r>
                <a:rPr lang="hr-HR" sz="1100" i="1" dirty="0">
                  <a:solidFill>
                    <a:schemeClr val="tx1">
                      <a:lumMod val="65000"/>
                      <a:lumOff val="35000"/>
                    </a:schemeClr>
                  </a:solidFill>
                </a:rPr>
                <a:t>“</a:t>
              </a:r>
              <a:r>
                <a:rPr lang="en-US" sz="1100" i="1" dirty="0">
                  <a:solidFill>
                    <a:schemeClr val="tx1">
                      <a:lumMod val="65000"/>
                      <a:lumOff val="35000"/>
                    </a:schemeClr>
                  </a:solidFill>
                </a:rPr>
                <a:t>Business intelligence</a:t>
              </a:r>
              <a:r>
                <a:rPr lang="hr-HR" sz="1100" i="1" dirty="0">
                  <a:solidFill>
                    <a:schemeClr val="tx1">
                      <a:lumMod val="65000"/>
                      <a:lumOff val="35000"/>
                    </a:schemeClr>
                  </a:solidFill>
                </a:rPr>
                <a:t>”</a:t>
              </a:r>
              <a:endParaRPr lang="en-US" sz="1100" i="1" dirty="0">
                <a:solidFill>
                  <a:schemeClr val="tx1">
                    <a:lumMod val="65000"/>
                    <a:lumOff val="35000"/>
                  </a:schemeClr>
                </a:solidFill>
              </a:endParaRPr>
            </a:p>
          </p:txBody>
        </p:sp>
        <p:sp>
          <p:nvSpPr>
            <p:cNvPr id="33" name="Ševron 32"/>
            <p:cNvSpPr/>
            <p:nvPr/>
          </p:nvSpPr>
          <p:spPr>
            <a:xfrm>
              <a:off x="4067517" y="2708554"/>
              <a:ext cx="1657130" cy="648438"/>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000">
                  <a:solidFill>
                    <a:srgbClr val="595959"/>
                  </a:solidFill>
                </a:rPr>
                <a:t>     Výber  lokalít na      </a:t>
              </a:r>
            </a:p>
            <a:p>
              <a:r>
                <a:rPr lang="hr-HR" sz="1000">
                  <a:solidFill>
                    <a:srgbClr val="595959"/>
                  </a:solidFill>
                </a:rPr>
                <a:t>        investovanie</a:t>
              </a:r>
            </a:p>
          </p:txBody>
        </p:sp>
        <p:sp>
          <p:nvSpPr>
            <p:cNvPr id="34" name="Ševron 33"/>
            <p:cNvSpPr/>
            <p:nvPr/>
          </p:nvSpPr>
          <p:spPr>
            <a:xfrm>
              <a:off x="5075445" y="2708554"/>
              <a:ext cx="1512687" cy="648438"/>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Analýzu nákladov</a:t>
              </a:r>
              <a:endParaRPr lang="en-US" sz="1100">
                <a:solidFill>
                  <a:srgbClr val="595959"/>
                </a:solidFill>
              </a:endParaRPr>
            </a:p>
          </p:txBody>
        </p:sp>
        <p:sp>
          <p:nvSpPr>
            <p:cNvPr id="35" name="Ševron 34"/>
            <p:cNvSpPr/>
            <p:nvPr/>
          </p:nvSpPr>
          <p:spPr>
            <a:xfrm>
              <a:off x="6227817" y="2708554"/>
              <a:ext cx="1728559" cy="648438"/>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sk-SK" sz="1100" i="1">
                  <a:solidFill>
                    <a:srgbClr val="595959"/>
                  </a:solidFill>
                </a:rPr>
                <a:t>        Služby </a:t>
              </a:r>
            </a:p>
            <a:p>
              <a:r>
                <a:rPr lang="hr-HR" sz="1100" i="1">
                  <a:solidFill>
                    <a:srgbClr val="595959"/>
                  </a:solidFill>
                </a:rPr>
                <a:t>            </a:t>
              </a:r>
              <a:r>
                <a:rPr lang="en-US" sz="1100" i="1">
                  <a:solidFill>
                    <a:srgbClr val="595959"/>
                  </a:solidFill>
                </a:rPr>
                <a:t>After care </a:t>
              </a:r>
              <a:endParaRPr lang="en-US" sz="1100">
                <a:solidFill>
                  <a:srgbClr val="595959"/>
                </a:solidFill>
              </a:endParaRPr>
            </a:p>
          </p:txBody>
        </p:sp>
        <p:sp>
          <p:nvSpPr>
            <p:cNvPr id="37" name="Pravokutnik 36"/>
            <p:cNvSpPr/>
            <p:nvPr/>
          </p:nvSpPr>
          <p:spPr>
            <a:xfrm>
              <a:off x="7740505" y="2564904"/>
              <a:ext cx="144443" cy="1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grpSp>
        <p:nvGrpSpPr>
          <p:cNvPr id="41987" name="Grupa 38"/>
          <p:cNvGrpSpPr>
            <a:grpSpLocks/>
          </p:cNvGrpSpPr>
          <p:nvPr/>
        </p:nvGrpSpPr>
        <p:grpSpPr bwMode="auto">
          <a:xfrm>
            <a:off x="611188" y="4005263"/>
            <a:ext cx="7489825" cy="974725"/>
            <a:chOff x="467544" y="2564904"/>
            <a:chExt cx="7488832" cy="825074"/>
          </a:xfrm>
        </p:grpSpPr>
        <p:sp>
          <p:nvSpPr>
            <p:cNvPr id="40" name="Pravokutnik 39"/>
            <p:cNvSpPr/>
            <p:nvPr/>
          </p:nvSpPr>
          <p:spPr>
            <a:xfrm>
              <a:off x="467544" y="2637468"/>
              <a:ext cx="2231729" cy="7121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p>
          </p:txBody>
        </p:sp>
        <p:sp>
          <p:nvSpPr>
            <p:cNvPr id="41" name="Pravokutnik 40"/>
            <p:cNvSpPr/>
            <p:nvPr/>
          </p:nvSpPr>
          <p:spPr>
            <a:xfrm>
              <a:off x="2699273" y="2637468"/>
              <a:ext cx="2592043" cy="71219"/>
            </a:xfrm>
            <a:prstGeom prst="rect">
              <a:avLst/>
            </a:prstGeom>
            <a:solidFill>
              <a:srgbClr val="C8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42" name="Pravokutnik 41"/>
            <p:cNvSpPr/>
            <p:nvPr/>
          </p:nvSpPr>
          <p:spPr>
            <a:xfrm>
              <a:off x="5291316" y="2637468"/>
              <a:ext cx="2449188" cy="712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43" name="Peterokut 42"/>
            <p:cNvSpPr/>
            <p:nvPr/>
          </p:nvSpPr>
          <p:spPr>
            <a:xfrm>
              <a:off x="467544" y="2708687"/>
              <a:ext cx="2592043" cy="647697"/>
            </a:xfrm>
            <a:prstGeom prst="homePlat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dirty="0">
                  <a:solidFill>
                    <a:schemeClr val="tx1">
                      <a:lumMod val="50000"/>
                      <a:lumOff val="50000"/>
                    </a:schemeClr>
                  </a:solidFill>
                  <a:effectLst>
                    <a:outerShdw blurRad="38100" dist="38100" dir="2700000" algn="tl">
                      <a:srgbClr val="000000">
                        <a:alpha val="43137"/>
                      </a:srgbClr>
                    </a:outerShdw>
                  </a:effectLst>
                </a:rPr>
                <a:t>KONTAKTUJEME </a:t>
              </a:r>
            </a:p>
          </p:txBody>
        </p:sp>
        <p:sp>
          <p:nvSpPr>
            <p:cNvPr id="44" name="Ševron 43"/>
            <p:cNvSpPr/>
            <p:nvPr/>
          </p:nvSpPr>
          <p:spPr>
            <a:xfrm>
              <a:off x="2784987" y="2742281"/>
              <a:ext cx="1799986" cy="647697"/>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s orgánmi štátnej </a:t>
              </a:r>
            </a:p>
            <a:p>
              <a:r>
                <a:rPr lang="hr-HR" sz="1100">
                  <a:solidFill>
                    <a:srgbClr val="595959"/>
                  </a:solidFill>
                </a:rPr>
                <a:t>            správy</a:t>
              </a:r>
              <a:endParaRPr lang="en-US" sz="1100">
                <a:solidFill>
                  <a:srgbClr val="595959"/>
                </a:solidFill>
              </a:endParaRPr>
            </a:p>
          </p:txBody>
        </p:sp>
        <p:sp>
          <p:nvSpPr>
            <p:cNvPr id="45" name="Ševron 44"/>
            <p:cNvSpPr/>
            <p:nvPr/>
          </p:nvSpPr>
          <p:spPr>
            <a:xfrm>
              <a:off x="4140532" y="2708687"/>
              <a:ext cx="1295228" cy="647697"/>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hr-HR" sz="1300">
                <a:solidFill>
                  <a:srgbClr val="595959"/>
                </a:solidFill>
              </a:endParaRPr>
            </a:p>
            <a:p>
              <a:r>
                <a:rPr lang="hr-HR" sz="1100">
                  <a:solidFill>
                    <a:srgbClr val="595959"/>
                  </a:solidFill>
                </a:rPr>
                <a:t>            RRA</a:t>
              </a:r>
            </a:p>
          </p:txBody>
        </p:sp>
        <p:sp>
          <p:nvSpPr>
            <p:cNvPr id="46" name="Ševron 45"/>
            <p:cNvSpPr/>
            <p:nvPr/>
          </p:nvSpPr>
          <p:spPr>
            <a:xfrm>
              <a:off x="5075445" y="2708687"/>
              <a:ext cx="1728559" cy="647697"/>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S miestnou       </a:t>
              </a:r>
            </a:p>
            <a:p>
              <a:r>
                <a:rPr lang="hr-HR" sz="1100">
                  <a:solidFill>
                    <a:srgbClr val="595959"/>
                  </a:solidFill>
                </a:rPr>
                <a:t>         samosprávou</a:t>
              </a:r>
              <a:endParaRPr lang="en-US" sz="1100">
                <a:solidFill>
                  <a:srgbClr val="595959"/>
                </a:solidFill>
              </a:endParaRPr>
            </a:p>
          </p:txBody>
        </p:sp>
        <p:sp>
          <p:nvSpPr>
            <p:cNvPr id="47" name="Ševron 46"/>
            <p:cNvSpPr/>
            <p:nvPr/>
          </p:nvSpPr>
          <p:spPr>
            <a:xfrm>
              <a:off x="6084961" y="2708687"/>
              <a:ext cx="1871415" cy="647697"/>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S  príspevkovými </a:t>
              </a:r>
            </a:p>
            <a:p>
              <a:r>
                <a:rPr lang="hr-HR" sz="1100">
                  <a:solidFill>
                    <a:srgbClr val="595959"/>
                  </a:solidFill>
                </a:rPr>
                <a:t>            organizáciami</a:t>
              </a:r>
            </a:p>
          </p:txBody>
        </p:sp>
        <p:sp>
          <p:nvSpPr>
            <p:cNvPr id="49" name="Pravokutnik 48"/>
            <p:cNvSpPr/>
            <p:nvPr/>
          </p:nvSpPr>
          <p:spPr>
            <a:xfrm>
              <a:off x="7740505" y="2564904"/>
              <a:ext cx="144443" cy="14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grpSp>
        <p:nvGrpSpPr>
          <p:cNvPr id="41988" name="Grupa 49"/>
          <p:cNvGrpSpPr>
            <a:grpSpLocks/>
          </p:cNvGrpSpPr>
          <p:nvPr/>
        </p:nvGrpSpPr>
        <p:grpSpPr bwMode="auto">
          <a:xfrm>
            <a:off x="611188" y="5157788"/>
            <a:ext cx="7546975" cy="965200"/>
            <a:chOff x="467544" y="2564904"/>
            <a:chExt cx="7546020" cy="817839"/>
          </a:xfrm>
        </p:grpSpPr>
        <p:sp>
          <p:nvSpPr>
            <p:cNvPr id="51" name="Pravokutnik 50"/>
            <p:cNvSpPr/>
            <p:nvPr/>
          </p:nvSpPr>
          <p:spPr>
            <a:xfrm>
              <a:off x="467544" y="2637541"/>
              <a:ext cx="2231743" cy="71291"/>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p>
          </p:txBody>
        </p:sp>
        <p:sp>
          <p:nvSpPr>
            <p:cNvPr id="52" name="Pravokutnik 51"/>
            <p:cNvSpPr/>
            <p:nvPr/>
          </p:nvSpPr>
          <p:spPr>
            <a:xfrm>
              <a:off x="2699287" y="2637541"/>
              <a:ext cx="2592059" cy="71291"/>
            </a:xfrm>
            <a:prstGeom prst="rect">
              <a:avLst/>
            </a:prstGeom>
            <a:solidFill>
              <a:srgbClr val="DA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53" name="Pravokutnik 52"/>
            <p:cNvSpPr/>
            <p:nvPr/>
          </p:nvSpPr>
          <p:spPr>
            <a:xfrm>
              <a:off x="5291346" y="2637541"/>
              <a:ext cx="2449203" cy="712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b="1" dirty="0">
                <a:solidFill>
                  <a:schemeClr val="bg1"/>
                </a:solidFill>
              </a:endParaRPr>
            </a:p>
          </p:txBody>
        </p:sp>
        <p:sp>
          <p:nvSpPr>
            <p:cNvPr id="54" name="Peterokut 53"/>
            <p:cNvSpPr/>
            <p:nvPr/>
          </p:nvSpPr>
          <p:spPr>
            <a:xfrm>
              <a:off x="467544" y="2708832"/>
              <a:ext cx="2592059" cy="648353"/>
            </a:xfrm>
            <a:prstGeom prst="homePlate">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dirty="0">
                  <a:solidFill>
                    <a:schemeClr val="tx1">
                      <a:lumMod val="50000"/>
                      <a:lumOff val="50000"/>
                    </a:schemeClr>
                  </a:solidFill>
                  <a:effectLst>
                    <a:outerShdw blurRad="38100" dist="38100" dir="2700000" algn="tl">
                      <a:srgbClr val="000000">
                        <a:alpha val="43137"/>
                      </a:srgbClr>
                    </a:outerShdw>
                  </a:effectLst>
                </a:rPr>
                <a:t>POMÁHAME PRI</a:t>
              </a:r>
            </a:p>
          </p:txBody>
        </p:sp>
        <p:sp>
          <p:nvSpPr>
            <p:cNvPr id="55" name="Ševron 54"/>
            <p:cNvSpPr/>
            <p:nvPr/>
          </p:nvSpPr>
          <p:spPr>
            <a:xfrm>
              <a:off x="2699287" y="2708832"/>
              <a:ext cx="1944441" cy="648353"/>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Identifikácií </a:t>
              </a:r>
            </a:p>
            <a:p>
              <a:r>
                <a:rPr lang="hr-HR" sz="1100">
                  <a:solidFill>
                    <a:srgbClr val="595959"/>
                  </a:solidFill>
                </a:rPr>
                <a:t>         investičných </a:t>
              </a:r>
            </a:p>
            <a:p>
              <a:r>
                <a:rPr lang="hr-HR" sz="1100">
                  <a:solidFill>
                    <a:srgbClr val="595959"/>
                  </a:solidFill>
                </a:rPr>
                <a:t>                možností</a:t>
              </a:r>
              <a:endParaRPr lang="en-US" sz="1100" i="1">
                <a:solidFill>
                  <a:srgbClr val="595959"/>
                </a:solidFill>
              </a:endParaRPr>
            </a:p>
          </p:txBody>
        </p:sp>
        <p:sp>
          <p:nvSpPr>
            <p:cNvPr id="56" name="Ševron 55"/>
            <p:cNvSpPr/>
            <p:nvPr/>
          </p:nvSpPr>
          <p:spPr>
            <a:xfrm>
              <a:off x="3924681" y="2708832"/>
              <a:ext cx="1799997" cy="648353"/>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pl-PL" sz="1100">
                  <a:solidFill>
                    <a:srgbClr val="595959"/>
                  </a:solidFill>
                </a:rPr>
                <a:t>     Organizovaní </a:t>
              </a:r>
            </a:p>
            <a:p>
              <a:r>
                <a:rPr lang="pl-PL" sz="1100">
                  <a:solidFill>
                    <a:srgbClr val="595959"/>
                  </a:solidFill>
                </a:rPr>
                <a:t>       návštevy na   </a:t>
              </a:r>
            </a:p>
            <a:p>
              <a:r>
                <a:rPr lang="pl-PL" sz="1100">
                  <a:solidFill>
                    <a:srgbClr val="595959"/>
                  </a:solidFill>
                </a:rPr>
                <a:t>         lokalitách na  </a:t>
              </a:r>
            </a:p>
            <a:p>
              <a:r>
                <a:rPr lang="pl-PL" sz="1100">
                  <a:solidFill>
                    <a:srgbClr val="595959"/>
                  </a:solidFill>
                </a:rPr>
                <a:t>           investovanie</a:t>
              </a:r>
            </a:p>
          </p:txBody>
        </p:sp>
        <p:sp>
          <p:nvSpPr>
            <p:cNvPr id="57" name="Ševron 56"/>
            <p:cNvSpPr/>
            <p:nvPr/>
          </p:nvSpPr>
          <p:spPr>
            <a:xfrm>
              <a:off x="5075473" y="2708832"/>
              <a:ext cx="2736504" cy="648353"/>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Získavaní</a:t>
              </a:r>
            </a:p>
            <a:p>
              <a:r>
                <a:rPr lang="hr-HR" sz="1100">
                  <a:solidFill>
                    <a:srgbClr val="595959"/>
                  </a:solidFill>
                </a:rPr>
                <a:t>       všetkých </a:t>
              </a:r>
            </a:p>
            <a:p>
              <a:r>
                <a:rPr lang="hr-HR" sz="1100">
                  <a:solidFill>
                    <a:srgbClr val="595959"/>
                  </a:solidFill>
                </a:rPr>
                <a:t>        potrebných </a:t>
              </a:r>
            </a:p>
            <a:p>
              <a:r>
                <a:rPr lang="hr-HR" sz="1100">
                  <a:solidFill>
                    <a:srgbClr val="595959"/>
                  </a:solidFill>
                </a:rPr>
                <a:t>         povolení</a:t>
              </a:r>
            </a:p>
          </p:txBody>
        </p:sp>
        <p:sp>
          <p:nvSpPr>
            <p:cNvPr id="58" name="Ševron 57"/>
            <p:cNvSpPr/>
            <p:nvPr/>
          </p:nvSpPr>
          <p:spPr>
            <a:xfrm>
              <a:off x="6284995" y="2734390"/>
              <a:ext cx="1728569" cy="648353"/>
            </a:xfrm>
            <a:prstGeom prst="chevron">
              <a:avLst/>
            </a:prstGeom>
            <a:ln w="15875">
              <a:solidFill>
                <a:schemeClr val="bg1">
                  <a:lumMod val="75000"/>
                  <a:alpha val="90000"/>
                </a:schemeClr>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r>
                <a:rPr lang="hr-HR" sz="1100">
                  <a:solidFill>
                    <a:srgbClr val="595959"/>
                  </a:solidFill>
                </a:rPr>
                <a:t>    Vypĺňaní prihlášky na   </a:t>
              </a:r>
            </a:p>
            <a:p>
              <a:r>
                <a:rPr lang="hr-HR" sz="1100">
                  <a:solidFill>
                    <a:srgbClr val="595959"/>
                  </a:solidFill>
                </a:rPr>
                <a:t>        pridelenie  podpory</a:t>
              </a:r>
            </a:p>
          </p:txBody>
        </p:sp>
        <p:sp>
          <p:nvSpPr>
            <p:cNvPr id="60" name="Pravokutnik 59"/>
            <p:cNvSpPr/>
            <p:nvPr/>
          </p:nvSpPr>
          <p:spPr>
            <a:xfrm>
              <a:off x="7740549" y="2564904"/>
              <a:ext cx="144444" cy="14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62" name="Jednakokračni trokut 61"/>
          <p:cNvSpPr/>
          <p:nvPr/>
        </p:nvSpPr>
        <p:spPr>
          <a:xfrm rot="9355657">
            <a:off x="7739063" y="2859088"/>
            <a:ext cx="476250" cy="4460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63" name="Jednakokračni trokut 62"/>
          <p:cNvSpPr/>
          <p:nvPr/>
        </p:nvSpPr>
        <p:spPr>
          <a:xfrm rot="9355657">
            <a:off x="7739063" y="4011613"/>
            <a:ext cx="476250" cy="4460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64" name="Jednakokračni trokut 63"/>
          <p:cNvSpPr/>
          <p:nvPr/>
        </p:nvSpPr>
        <p:spPr>
          <a:xfrm rot="9355657">
            <a:off x="7810500" y="5091113"/>
            <a:ext cx="477838" cy="4460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48" name="TextBox 8"/>
          <p:cNvSpPr txBox="1"/>
          <p:nvPr/>
        </p:nvSpPr>
        <p:spPr>
          <a:xfrm>
            <a:off x="3995738" y="188913"/>
            <a:ext cx="3084512" cy="757237"/>
          </a:xfrm>
          <a:prstGeom prst="rect">
            <a:avLst/>
          </a:prstGeom>
          <a:noFill/>
        </p:spPr>
        <p:txBody>
          <a:bodyPr>
            <a:spAutoFit/>
          </a:bodyPr>
          <a:lstStyle/>
          <a:p>
            <a:pPr fontAlgn="auto">
              <a:lnSpc>
                <a:spcPct val="80000"/>
              </a:lnSpc>
              <a:spcBef>
                <a:spcPts val="0"/>
              </a:spcBef>
              <a:spcAft>
                <a:spcPts val="0"/>
              </a:spcAft>
              <a:defRPr/>
            </a:pPr>
            <a:r>
              <a:rPr lang="en-US" b="1" spc="-120" dirty="0">
                <a:solidFill>
                  <a:srgbClr val="D90000"/>
                </a:solidFill>
                <a:latin typeface="Arial"/>
                <a:cs typeface="Arial"/>
              </a:rPr>
              <a:t>AGEN</a:t>
            </a:r>
            <a:r>
              <a:rPr lang="hr-HR" b="1" spc="-120" dirty="0">
                <a:solidFill>
                  <a:srgbClr val="D90000"/>
                </a:solidFill>
                <a:latin typeface="Arial"/>
                <a:cs typeface="Arial"/>
              </a:rPr>
              <a:t>TÚRA PRE </a:t>
            </a:r>
          </a:p>
          <a:p>
            <a:pPr fontAlgn="auto">
              <a:lnSpc>
                <a:spcPct val="80000"/>
              </a:lnSpc>
              <a:spcBef>
                <a:spcPts val="0"/>
              </a:spcBef>
              <a:spcAft>
                <a:spcPts val="0"/>
              </a:spcAft>
              <a:defRPr/>
            </a:pPr>
            <a:r>
              <a:rPr lang="hr-HR" b="1" spc="-120" dirty="0">
                <a:solidFill>
                  <a:srgbClr val="D90000"/>
                </a:solidFill>
                <a:latin typeface="Arial"/>
                <a:cs typeface="Arial"/>
              </a:rPr>
              <a:t>INVESTÍCIE A </a:t>
            </a:r>
          </a:p>
          <a:p>
            <a:pPr fontAlgn="auto">
              <a:lnSpc>
                <a:spcPct val="80000"/>
              </a:lnSpc>
              <a:spcBef>
                <a:spcPts val="0"/>
              </a:spcBef>
              <a:spcAft>
                <a:spcPts val="0"/>
              </a:spcAft>
              <a:defRPr/>
            </a:pPr>
            <a:r>
              <a:rPr lang="hr-HR" b="1" spc="-120" dirty="0">
                <a:solidFill>
                  <a:srgbClr val="D90000"/>
                </a:solidFill>
                <a:latin typeface="Arial"/>
                <a:cs typeface="Arial"/>
              </a:rPr>
              <a:t>KONKURENČNOSŤ</a:t>
            </a:r>
            <a:endParaRPr lang="en-US" b="1" spc="-120" dirty="0">
              <a:solidFill>
                <a:srgbClr val="D90000"/>
              </a:solidFill>
              <a:latin typeface="Arial"/>
              <a:cs typeface="Arial"/>
            </a:endParaRPr>
          </a:p>
        </p:txBody>
      </p:sp>
      <p:sp>
        <p:nvSpPr>
          <p:cNvPr id="50" name="TextBox 10"/>
          <p:cNvSpPr txBox="1"/>
          <p:nvPr/>
        </p:nvSpPr>
        <p:spPr>
          <a:xfrm>
            <a:off x="4067175" y="1052513"/>
            <a:ext cx="3660775" cy="277812"/>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USLUGE</a:t>
            </a:r>
            <a:endParaRPr lang="en-US" sz="1200" spc="-30" dirty="0">
              <a:solidFill>
                <a:schemeClr val="bg1">
                  <a:lumMod val="75000"/>
                </a:schemeClr>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638550" y="566738"/>
            <a:ext cx="2373313" cy="584200"/>
          </a:xfrm>
          <a:prstGeom prst="rect">
            <a:avLst/>
          </a:prstGeom>
          <a:noFill/>
        </p:spPr>
        <p:txBody>
          <a:bodyPr>
            <a:spAutoFit/>
          </a:bodyPr>
          <a:lstStyle/>
          <a:p>
            <a:pPr fontAlgn="auto">
              <a:lnSpc>
                <a:spcPct val="80000"/>
              </a:lnSpc>
              <a:spcBef>
                <a:spcPts val="0"/>
              </a:spcBef>
              <a:spcAft>
                <a:spcPts val="0"/>
              </a:spcAft>
              <a:defRPr/>
            </a:pPr>
            <a:r>
              <a:rPr lang="hr-HR" sz="2000" b="1" spc="-120" dirty="0">
                <a:solidFill>
                  <a:srgbClr val="D90000"/>
                </a:solidFill>
                <a:latin typeface="Arial" pitchFamily="34" charset="0"/>
                <a:cs typeface="Arial" pitchFamily="34" charset="0"/>
              </a:rPr>
              <a:t>ÚSPEŠNÉ PRÍBEHY</a:t>
            </a:r>
            <a:endParaRPr lang="ta-IN" sz="2000" b="1" spc="-120" dirty="0">
              <a:solidFill>
                <a:srgbClr val="D90000"/>
              </a:solidFill>
              <a:latin typeface="Arial" pitchFamily="34" charset="0"/>
              <a:cs typeface="Arial"/>
            </a:endParaRPr>
          </a:p>
        </p:txBody>
      </p:sp>
      <p:sp>
        <p:nvSpPr>
          <p:cNvPr id="3" name="Pravokutnik 2"/>
          <p:cNvSpPr/>
          <p:nvPr/>
        </p:nvSpPr>
        <p:spPr>
          <a:xfrm>
            <a:off x="250825" y="1341438"/>
            <a:ext cx="2232025" cy="5183187"/>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hr-HR" sz="1200" dirty="0">
              <a:solidFill>
                <a:schemeClr val="bg1">
                  <a:lumMod val="50000"/>
                </a:schemeClr>
              </a:solidFill>
              <a:latin typeface="+mj-lt"/>
            </a:endParaRPr>
          </a:p>
          <a:p>
            <a:pPr fontAlgn="auto">
              <a:spcBef>
                <a:spcPts val="0"/>
              </a:spcBef>
              <a:spcAft>
                <a:spcPts val="0"/>
              </a:spcAft>
              <a:defRPr/>
            </a:pPr>
            <a:endParaRPr lang="hr-HR" sz="1200" i="1" dirty="0">
              <a:solidFill>
                <a:schemeClr val="bg1">
                  <a:lumMod val="50000"/>
                </a:schemeClr>
              </a:solidFill>
              <a:latin typeface="+mj-lt"/>
              <a:cs typeface="Arial" pitchFamily="34" charset="0"/>
            </a:endParaRPr>
          </a:p>
          <a:p>
            <a:pPr fontAlgn="auto">
              <a:spcBef>
                <a:spcPts val="0"/>
              </a:spcBef>
              <a:spcAft>
                <a:spcPts val="0"/>
              </a:spcAft>
              <a:defRPr/>
            </a:pPr>
            <a:r>
              <a:rPr lang="hr-HR" sz="1200" i="1" dirty="0">
                <a:solidFill>
                  <a:schemeClr val="bg1">
                    <a:lumMod val="50000"/>
                  </a:schemeClr>
                </a:solidFill>
                <a:latin typeface="+mj-lt"/>
                <a:cs typeface="Arial" pitchFamily="34" charset="0"/>
              </a:rPr>
              <a:t>“Kvalita chorvátskych odborníkov je vo svete už dávno známa. Vedomosti, inovatívny duch, nadšenie a snaha o vynikajúce výsledky vo všetkých pracovných procesoc, sú atribúty, ktoré ich opisujú. Sú súčasťou našich podnikateľských činností a iniciatív. Obvykle sa rodia ako lokálne myšlienky a stávajú sa globálnymi výrobkami alebo pracovnými modelmi.”</a:t>
            </a:r>
          </a:p>
          <a:p>
            <a:pPr fontAlgn="auto">
              <a:spcBef>
                <a:spcPts val="0"/>
              </a:spcBef>
              <a:spcAft>
                <a:spcPts val="0"/>
              </a:spcAft>
              <a:defRPr/>
            </a:pPr>
            <a:endParaRPr lang="hr-HR" sz="1200" b="1" dirty="0">
              <a:solidFill>
                <a:schemeClr val="bg1">
                  <a:lumMod val="50000"/>
                </a:schemeClr>
              </a:solidFill>
              <a:latin typeface="+mj-lt"/>
              <a:cs typeface="Arial" pitchFamily="34" charset="0"/>
            </a:endParaRPr>
          </a:p>
          <a:p>
            <a:pPr fontAlgn="auto">
              <a:spcBef>
                <a:spcPts val="0"/>
              </a:spcBef>
              <a:spcAft>
                <a:spcPts val="0"/>
              </a:spcAft>
              <a:defRPr/>
            </a:pPr>
            <a:endParaRPr lang="hr-HR" sz="1200" b="1" dirty="0">
              <a:solidFill>
                <a:schemeClr val="bg1">
                  <a:lumMod val="50000"/>
                </a:schemeClr>
              </a:solidFill>
              <a:latin typeface="+mj-lt"/>
              <a:cs typeface="Arial" pitchFamily="34" charset="0"/>
            </a:endParaRPr>
          </a:p>
          <a:p>
            <a:pPr fontAlgn="auto">
              <a:spcBef>
                <a:spcPts val="0"/>
              </a:spcBef>
              <a:spcAft>
                <a:spcPts val="0"/>
              </a:spcAft>
              <a:defRPr/>
            </a:pPr>
            <a:r>
              <a:rPr lang="hr-HR" sz="1200" b="1" i="1" dirty="0">
                <a:solidFill>
                  <a:schemeClr val="bg1">
                    <a:lumMod val="50000"/>
                  </a:schemeClr>
                </a:solidFill>
                <a:latin typeface="+mj-lt"/>
                <a:cs typeface="Arial" pitchFamily="34" charset="0"/>
              </a:rPr>
              <a:t>Gordana Kovačević, riaditeľka Ericsson Nikola Tesla (2007)</a:t>
            </a:r>
            <a:endParaRPr lang="hr-HR" sz="1200" b="1" dirty="0">
              <a:solidFill>
                <a:schemeClr val="bg1">
                  <a:lumMod val="50000"/>
                </a:schemeClr>
              </a:solidFill>
              <a:latin typeface="+mj-lt"/>
              <a:cs typeface="Arial" pitchFamily="34" charset="0"/>
            </a:endParaRPr>
          </a:p>
        </p:txBody>
      </p:sp>
      <p:sp>
        <p:nvSpPr>
          <p:cNvPr id="4" name="Pravokutnik 3"/>
          <p:cNvSpPr/>
          <p:nvPr/>
        </p:nvSpPr>
        <p:spPr>
          <a:xfrm>
            <a:off x="6516688" y="1341438"/>
            <a:ext cx="2232025" cy="5183187"/>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hr-HR" sz="1200" i="1" dirty="0">
              <a:solidFill>
                <a:schemeClr val="bg1">
                  <a:lumMod val="50000"/>
                </a:schemeClr>
              </a:solidFill>
            </a:endParaRPr>
          </a:p>
          <a:p>
            <a:pPr fontAlgn="auto">
              <a:spcBef>
                <a:spcPts val="0"/>
              </a:spcBef>
              <a:spcAft>
                <a:spcPts val="0"/>
              </a:spcAft>
              <a:defRPr/>
            </a:pPr>
            <a:endParaRPr lang="hr-HR" sz="1200" i="1" dirty="0">
              <a:solidFill>
                <a:schemeClr val="bg1">
                  <a:lumMod val="50000"/>
                </a:schemeClr>
              </a:solidFill>
            </a:endParaRPr>
          </a:p>
          <a:p>
            <a:pPr fontAlgn="auto">
              <a:spcBef>
                <a:spcPts val="0"/>
              </a:spcBef>
              <a:spcAft>
                <a:spcPts val="0"/>
              </a:spcAft>
              <a:defRPr/>
            </a:pPr>
            <a:endParaRPr lang="hr-HR" sz="1200" i="1" dirty="0">
              <a:solidFill>
                <a:schemeClr val="bg1">
                  <a:lumMod val="50000"/>
                </a:schemeClr>
              </a:solidFill>
              <a:latin typeface="+mj-lt"/>
            </a:endParaRPr>
          </a:p>
          <a:p>
            <a:pPr fontAlgn="auto">
              <a:spcBef>
                <a:spcPts val="0"/>
              </a:spcBef>
              <a:spcAft>
                <a:spcPts val="0"/>
              </a:spcAft>
              <a:defRPr/>
            </a:pPr>
            <a:r>
              <a:rPr lang="hr-HR" sz="1100" i="1" dirty="0">
                <a:solidFill>
                  <a:schemeClr val="bg1">
                    <a:lumMod val="50000"/>
                  </a:schemeClr>
                </a:solidFill>
                <a:latin typeface="+mj-lt"/>
              </a:rPr>
              <a:t>“PLIVA u 2014 doviedla do konca jeden z najväčších investičných cyklov v histórií spoločnosti. Okrem rastu výroby a exportu spočíva význam investície vo vytvorení nových pracovných miest a  zintenzívnení  investovania do výskumu a vývoja. Osobitne nás teší, že v Záhrebe bolo založené aj  centrum finančných  aktivít, ktoré podporuje početné európske lokality skupiny Teva. Naše investičné úsilia získali ocenenia aj na medzinárodnej úrovni, čo dokazuje, že Chorvátsko môže byť pre investorov atraktívne. Investície  spoločností PLIVA a  TEVA sú ďalším  dôkazom, že v Chorvátsko disponuje vedomosťami a schiopnosťou úspešne konkurovať na najnáročnejších svetových trhoch “</a:t>
            </a:r>
          </a:p>
          <a:p>
            <a:pPr fontAlgn="auto">
              <a:spcBef>
                <a:spcPts val="0"/>
              </a:spcBef>
              <a:spcAft>
                <a:spcPts val="0"/>
              </a:spcAft>
              <a:defRPr/>
            </a:pPr>
            <a:endParaRPr lang="hr-HR" sz="1100" i="1" dirty="0">
              <a:solidFill>
                <a:schemeClr val="bg1">
                  <a:lumMod val="50000"/>
                </a:schemeClr>
              </a:solidFill>
              <a:latin typeface="+mj-lt"/>
            </a:endParaRPr>
          </a:p>
          <a:p>
            <a:pPr fontAlgn="auto">
              <a:spcBef>
                <a:spcPts val="0"/>
              </a:spcBef>
              <a:spcAft>
                <a:spcPts val="0"/>
              </a:spcAft>
              <a:defRPr/>
            </a:pPr>
            <a:r>
              <a:rPr lang="hr-HR" sz="1100" b="1" dirty="0">
                <a:solidFill>
                  <a:schemeClr val="bg1">
                    <a:lumMod val="50000"/>
                  </a:schemeClr>
                </a:solidFill>
                <a:latin typeface="+mj-lt"/>
              </a:rPr>
              <a:t>Tihomir Orešković, predseda Správnej rady Pliva Hrvatska d.o.o.</a:t>
            </a:r>
            <a:endParaRPr lang="hr-HR" sz="1100" b="1" i="1" dirty="0">
              <a:solidFill>
                <a:schemeClr val="bg1">
                  <a:lumMod val="50000"/>
                </a:schemeClr>
              </a:solidFill>
              <a:latin typeface="+mj-lt"/>
            </a:endParaRPr>
          </a:p>
        </p:txBody>
      </p:sp>
      <p:pic>
        <p:nvPicPr>
          <p:cNvPr id="43012" name="Picture 4" descr="http://procureinsights.files.wordpress.com/2011/05/ericsson_logo_darkblue.gif"/>
          <p:cNvPicPr>
            <a:picLocks noChangeAspect="1" noChangeArrowheads="1"/>
          </p:cNvPicPr>
          <p:nvPr/>
        </p:nvPicPr>
        <p:blipFill>
          <a:blip r:embed="rId2"/>
          <a:srcRect/>
          <a:stretch>
            <a:fillRect/>
          </a:stretch>
        </p:blipFill>
        <p:spPr bwMode="auto">
          <a:xfrm>
            <a:off x="468313" y="2060575"/>
            <a:ext cx="1727200" cy="431800"/>
          </a:xfrm>
          <a:prstGeom prst="rect">
            <a:avLst/>
          </a:prstGeom>
          <a:noFill/>
          <a:ln w="9525">
            <a:noFill/>
            <a:miter lim="800000"/>
            <a:headEnd/>
            <a:tailEnd/>
          </a:ln>
        </p:spPr>
      </p:pic>
      <p:pic>
        <p:nvPicPr>
          <p:cNvPr id="43013" name="Picture 8" descr="http://www.exclusive-team.com/pharmacy/advCms/img/images/content/pliva_teva.jpg"/>
          <p:cNvPicPr>
            <a:picLocks noChangeAspect="1" noChangeArrowheads="1"/>
          </p:cNvPicPr>
          <p:nvPr/>
        </p:nvPicPr>
        <p:blipFill>
          <a:blip r:embed="rId3"/>
          <a:srcRect/>
          <a:stretch>
            <a:fillRect/>
          </a:stretch>
        </p:blipFill>
        <p:spPr bwMode="auto">
          <a:xfrm>
            <a:off x="6948488" y="1484313"/>
            <a:ext cx="1208087" cy="576262"/>
          </a:xfrm>
          <a:prstGeom prst="rect">
            <a:avLst/>
          </a:prstGeom>
          <a:noFill/>
          <a:ln w="9525">
            <a:noFill/>
            <a:miter lim="800000"/>
            <a:headEnd/>
            <a:tailEnd/>
          </a:ln>
        </p:spPr>
      </p:pic>
      <p:pic>
        <p:nvPicPr>
          <p:cNvPr id="43014" name="Picture 2" descr="http://tranzaura.com/wp-content/uploads/2012/11/cws_boco_logo.png"/>
          <p:cNvPicPr>
            <a:picLocks noChangeAspect="1" noChangeArrowheads="1"/>
          </p:cNvPicPr>
          <p:nvPr/>
        </p:nvPicPr>
        <p:blipFill>
          <a:blip r:embed="rId4"/>
          <a:srcRect/>
          <a:stretch>
            <a:fillRect/>
          </a:stretch>
        </p:blipFill>
        <p:spPr bwMode="auto">
          <a:xfrm>
            <a:off x="2700338" y="1196975"/>
            <a:ext cx="2627312" cy="863600"/>
          </a:xfrm>
          <a:prstGeom prst="rect">
            <a:avLst/>
          </a:prstGeom>
          <a:noFill/>
          <a:ln w="9525">
            <a:noFill/>
            <a:miter lim="800000"/>
            <a:headEnd/>
            <a:tailEnd/>
          </a:ln>
        </p:spPr>
      </p:pic>
      <p:pic>
        <p:nvPicPr>
          <p:cNvPr id="43015" name="Picture 2" descr="http://www.logostage.com/logos/siemens.png"/>
          <p:cNvPicPr>
            <a:picLocks noChangeAspect="1" noChangeArrowheads="1"/>
          </p:cNvPicPr>
          <p:nvPr/>
        </p:nvPicPr>
        <p:blipFill>
          <a:blip r:embed="rId5"/>
          <a:srcRect/>
          <a:stretch>
            <a:fillRect/>
          </a:stretch>
        </p:blipFill>
        <p:spPr bwMode="auto">
          <a:xfrm>
            <a:off x="2627313" y="3068638"/>
            <a:ext cx="2536825" cy="576262"/>
          </a:xfrm>
          <a:prstGeom prst="rect">
            <a:avLst/>
          </a:prstGeom>
          <a:noFill/>
          <a:ln w="9525">
            <a:noFill/>
            <a:miter lim="800000"/>
            <a:headEnd/>
            <a:tailEnd/>
          </a:ln>
        </p:spPr>
      </p:pic>
      <p:pic>
        <p:nvPicPr>
          <p:cNvPr id="43016" name="Picture 4" descr="http://www.ddm.bilfinger.com/fileadmin/common/labels/bilfinger_print-label_power-systems.png"/>
          <p:cNvPicPr>
            <a:picLocks noChangeAspect="1" noChangeArrowheads="1"/>
          </p:cNvPicPr>
          <p:nvPr/>
        </p:nvPicPr>
        <p:blipFill>
          <a:blip r:embed="rId6"/>
          <a:srcRect/>
          <a:stretch>
            <a:fillRect/>
          </a:stretch>
        </p:blipFill>
        <p:spPr bwMode="auto">
          <a:xfrm>
            <a:off x="2916238" y="4365625"/>
            <a:ext cx="2160587" cy="1079500"/>
          </a:xfrm>
          <a:prstGeom prst="rect">
            <a:avLst/>
          </a:prstGeom>
          <a:noFill/>
          <a:ln w="9525">
            <a:noFill/>
            <a:miter lim="800000"/>
            <a:headEnd/>
            <a:tailEnd/>
          </a:ln>
        </p:spPr>
      </p:pic>
      <p:pic>
        <p:nvPicPr>
          <p:cNvPr id="43017" name="Slika 10" descr="deutsche_telekom_logo_2715.gif"/>
          <p:cNvPicPr>
            <a:picLocks noChangeAspect="1"/>
          </p:cNvPicPr>
          <p:nvPr/>
        </p:nvPicPr>
        <p:blipFill>
          <a:blip r:embed="rId7"/>
          <a:srcRect/>
          <a:stretch>
            <a:fillRect/>
          </a:stretch>
        </p:blipFill>
        <p:spPr bwMode="auto">
          <a:xfrm>
            <a:off x="4500563" y="5732463"/>
            <a:ext cx="1755775" cy="839787"/>
          </a:xfrm>
          <a:prstGeom prst="rect">
            <a:avLst/>
          </a:prstGeom>
          <a:noFill/>
          <a:ln w="9525">
            <a:noFill/>
            <a:miter lim="800000"/>
            <a:headEnd/>
            <a:tailEnd/>
          </a:ln>
        </p:spPr>
      </p:pic>
      <p:pic>
        <p:nvPicPr>
          <p:cNvPr id="43018" name="Slika 11" descr="SJI-240x117.jpg"/>
          <p:cNvPicPr>
            <a:picLocks noChangeAspect="1"/>
          </p:cNvPicPr>
          <p:nvPr/>
        </p:nvPicPr>
        <p:blipFill>
          <a:blip r:embed="rId8"/>
          <a:srcRect/>
          <a:stretch>
            <a:fillRect/>
          </a:stretch>
        </p:blipFill>
        <p:spPr bwMode="auto">
          <a:xfrm>
            <a:off x="4067175" y="1989138"/>
            <a:ext cx="2286000" cy="1114425"/>
          </a:xfrm>
          <a:prstGeom prst="rect">
            <a:avLst/>
          </a:prstGeom>
          <a:noFill/>
          <a:ln w="9525">
            <a:noFill/>
            <a:miter lim="800000"/>
            <a:headEnd/>
            <a:tailEnd/>
          </a:ln>
        </p:spPr>
      </p:pic>
      <p:pic>
        <p:nvPicPr>
          <p:cNvPr id="43019" name="Slika 12" descr="preuzmi (2).jpg"/>
          <p:cNvPicPr>
            <a:picLocks noChangeAspect="1"/>
          </p:cNvPicPr>
          <p:nvPr/>
        </p:nvPicPr>
        <p:blipFill>
          <a:blip r:embed="rId9"/>
          <a:srcRect/>
          <a:stretch>
            <a:fillRect/>
          </a:stretch>
        </p:blipFill>
        <p:spPr bwMode="auto">
          <a:xfrm>
            <a:off x="3563938" y="3789363"/>
            <a:ext cx="295275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kstniOkvir 1"/>
          <p:cNvSpPr txBox="1">
            <a:spLocks noChangeArrowheads="1"/>
          </p:cNvSpPr>
          <p:nvPr/>
        </p:nvSpPr>
        <p:spPr bwMode="auto">
          <a:xfrm>
            <a:off x="3492500" y="404813"/>
            <a:ext cx="2447925" cy="369887"/>
          </a:xfrm>
          <a:prstGeom prst="rect">
            <a:avLst/>
          </a:prstGeom>
          <a:noFill/>
          <a:ln w="9525">
            <a:noFill/>
            <a:miter lim="800000"/>
            <a:headEnd/>
            <a:tailEnd/>
          </a:ln>
        </p:spPr>
        <p:txBody>
          <a:bodyPr>
            <a:spAutoFit/>
          </a:bodyPr>
          <a:lstStyle/>
          <a:p>
            <a:endParaRPr lang="hr-HR">
              <a:latin typeface="Calibri" pitchFamily="34" charset="0"/>
            </a:endParaRPr>
          </a:p>
        </p:txBody>
      </p:sp>
      <p:sp>
        <p:nvSpPr>
          <p:cNvPr id="3" name="TextBox 7"/>
          <p:cNvSpPr txBox="1"/>
          <p:nvPr/>
        </p:nvSpPr>
        <p:spPr>
          <a:xfrm>
            <a:off x="3132138" y="549275"/>
            <a:ext cx="3287712" cy="977900"/>
          </a:xfrm>
          <a:prstGeom prst="rect">
            <a:avLst/>
          </a:prstGeom>
          <a:noFill/>
        </p:spPr>
        <p:txBody>
          <a:bodyPr>
            <a:spAutoFit/>
          </a:bodyPr>
          <a:lstStyle/>
          <a:p>
            <a:pPr algn="ctr" fontAlgn="auto">
              <a:lnSpc>
                <a:spcPct val="90000"/>
              </a:lnSpc>
              <a:spcBef>
                <a:spcPts val="0"/>
              </a:spcBef>
              <a:spcAft>
                <a:spcPts val="0"/>
              </a:spcAft>
              <a:defRPr/>
            </a:pPr>
            <a:r>
              <a:rPr lang="hr-HR" sz="3200" b="1" spc="-120" dirty="0">
                <a:solidFill>
                  <a:srgbClr val="D90000"/>
                </a:solidFill>
                <a:latin typeface="Arial" pitchFamily="34" charset="0"/>
                <a:cs typeface="Arial" pitchFamily="34" charset="0"/>
              </a:rPr>
              <a:t>ĎAKUJEM  ZA POZORNOSŤ</a:t>
            </a:r>
            <a:r>
              <a:rPr lang="ta-IN" sz="3200" b="1" spc="-120" dirty="0">
                <a:solidFill>
                  <a:srgbClr val="D90000"/>
                </a:solidFill>
                <a:latin typeface="Arial" pitchFamily="34" charset="0"/>
                <a:cs typeface="Arial"/>
              </a:rPr>
              <a:t>!</a:t>
            </a:r>
            <a:endParaRPr lang="en-US" sz="3200" b="1" spc="-120" dirty="0">
              <a:solidFill>
                <a:schemeClr val="tx1">
                  <a:lumMod val="50000"/>
                  <a:lumOff val="50000"/>
                </a:schemeClr>
              </a:solidFill>
              <a:latin typeface="Arial" pitchFamily="34" charset="0"/>
              <a:cs typeface="Arial" pitchFamily="34" charset="0"/>
            </a:endParaRPr>
          </a:p>
        </p:txBody>
      </p:sp>
      <p:sp>
        <p:nvSpPr>
          <p:cNvPr id="4" name="TekstniOkvir 3"/>
          <p:cNvSpPr txBox="1"/>
          <p:nvPr/>
        </p:nvSpPr>
        <p:spPr>
          <a:xfrm>
            <a:off x="1116013" y="2205038"/>
            <a:ext cx="6696075" cy="2800350"/>
          </a:xfrm>
          <a:prstGeom prst="rect">
            <a:avLst/>
          </a:prstGeom>
          <a:noFill/>
        </p:spPr>
        <p:txBody>
          <a:bodyPr>
            <a:spAutoFit/>
          </a:bodyPr>
          <a:lstStyle/>
          <a:p>
            <a:pPr fontAlgn="auto">
              <a:spcBef>
                <a:spcPts val="0"/>
              </a:spcBef>
              <a:spcAft>
                <a:spcPts val="0"/>
              </a:spcAft>
              <a:defRPr/>
            </a:pPr>
            <a:r>
              <a:rPr lang="hr-HR" sz="1600" b="1" dirty="0">
                <a:solidFill>
                  <a:schemeClr val="tx1">
                    <a:lumMod val="65000"/>
                    <a:lumOff val="35000"/>
                  </a:schemeClr>
                </a:solidFill>
                <a:latin typeface="+mn-lt"/>
              </a:rPr>
              <a:t>              </a:t>
            </a:r>
            <a:endParaRPr lang="hr-HR" sz="1600" b="1" dirty="0">
              <a:solidFill>
                <a:schemeClr val="tx1">
                  <a:lumMod val="65000"/>
                  <a:lumOff val="3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hr-HR" sz="1600" b="1" dirty="0">
              <a:solidFill>
                <a:schemeClr val="tx1">
                  <a:lumMod val="65000"/>
                  <a:lumOff val="35000"/>
                </a:schemeClr>
              </a:solidFill>
              <a:latin typeface="+mn-lt"/>
            </a:endParaRPr>
          </a:p>
          <a:p>
            <a:pPr algn="ctr" fontAlgn="auto">
              <a:spcBef>
                <a:spcPts val="0"/>
              </a:spcBef>
              <a:spcAft>
                <a:spcPts val="0"/>
              </a:spcAft>
              <a:defRPr/>
            </a:pPr>
            <a:endParaRPr lang="hr-HR" sz="1600" b="1" dirty="0">
              <a:solidFill>
                <a:schemeClr val="tx1">
                  <a:lumMod val="65000"/>
                  <a:lumOff val="35000"/>
                </a:schemeClr>
              </a:solidFill>
              <a:latin typeface="+mn-lt"/>
            </a:endParaRPr>
          </a:p>
          <a:p>
            <a:pPr algn="ctr" fontAlgn="auto">
              <a:spcBef>
                <a:spcPts val="0"/>
              </a:spcBef>
              <a:spcAft>
                <a:spcPts val="0"/>
              </a:spcAft>
              <a:defRPr/>
            </a:pPr>
            <a:endParaRPr lang="hr-HR" sz="1600" dirty="0">
              <a:solidFill>
                <a:schemeClr val="tx1">
                  <a:lumMod val="65000"/>
                  <a:lumOff val="35000"/>
                </a:schemeClr>
              </a:solidFill>
              <a:latin typeface="+mn-lt"/>
            </a:endParaRPr>
          </a:p>
          <a:p>
            <a:pPr fontAlgn="auto">
              <a:spcBef>
                <a:spcPts val="0"/>
              </a:spcBef>
              <a:spcAft>
                <a:spcPts val="0"/>
              </a:spcAft>
              <a:defRPr/>
            </a:pPr>
            <a:endParaRPr lang="hr-HR" sz="1600" b="1" dirty="0">
              <a:solidFill>
                <a:schemeClr val="tx1">
                  <a:lumMod val="65000"/>
                  <a:lumOff val="35000"/>
                </a:schemeClr>
              </a:solidFill>
              <a:latin typeface="+mn-lt"/>
            </a:endParaRPr>
          </a:p>
          <a:p>
            <a:pPr fontAlgn="auto">
              <a:spcBef>
                <a:spcPts val="0"/>
              </a:spcBef>
              <a:spcAft>
                <a:spcPts val="0"/>
              </a:spcAft>
              <a:defRPr/>
            </a:pPr>
            <a:endParaRPr lang="hr-HR" sz="1600" b="1" dirty="0">
              <a:solidFill>
                <a:schemeClr val="tx1">
                  <a:lumMod val="65000"/>
                  <a:lumOff val="35000"/>
                </a:schemeClr>
              </a:solidFill>
              <a:latin typeface="+mn-lt"/>
            </a:endParaRPr>
          </a:p>
          <a:p>
            <a:pPr algn="ctr" fontAlgn="auto">
              <a:spcBef>
                <a:spcPts val="0"/>
              </a:spcBef>
              <a:spcAft>
                <a:spcPts val="0"/>
              </a:spcAft>
              <a:defRPr/>
            </a:pPr>
            <a:endParaRPr lang="hr-HR" sz="1600" b="1" dirty="0">
              <a:solidFill>
                <a:schemeClr val="tx1">
                  <a:lumMod val="65000"/>
                  <a:lumOff val="35000"/>
                </a:schemeClr>
              </a:solidFill>
              <a:latin typeface="+mn-lt"/>
            </a:endParaRPr>
          </a:p>
          <a:p>
            <a:pPr fontAlgn="auto">
              <a:spcBef>
                <a:spcPts val="0"/>
              </a:spcBef>
              <a:spcAft>
                <a:spcPts val="0"/>
              </a:spcAft>
              <a:defRPr/>
            </a:pPr>
            <a:endParaRPr lang="hr-HR" dirty="0">
              <a:solidFill>
                <a:schemeClr val="tx1">
                  <a:lumMod val="65000"/>
                  <a:lumOff val="35000"/>
                </a:schemeClr>
              </a:solidFill>
              <a:latin typeface="+mn-lt"/>
            </a:endParaRPr>
          </a:p>
          <a:p>
            <a:pPr fontAlgn="auto">
              <a:spcBef>
                <a:spcPts val="0"/>
              </a:spcBef>
              <a:spcAft>
                <a:spcPts val="0"/>
              </a:spcAft>
              <a:defRPr/>
            </a:pPr>
            <a:endParaRPr lang="hr-HR" sz="1400" dirty="0">
              <a:solidFill>
                <a:schemeClr val="tx1">
                  <a:lumMod val="65000"/>
                  <a:lumOff val="35000"/>
                </a:schemeClr>
              </a:solidFill>
              <a:latin typeface="+mn-lt"/>
            </a:endParaRPr>
          </a:p>
          <a:p>
            <a:pPr fontAlgn="auto">
              <a:spcBef>
                <a:spcPts val="0"/>
              </a:spcBef>
              <a:spcAft>
                <a:spcPts val="0"/>
              </a:spcAft>
              <a:defRPr/>
            </a:pPr>
            <a:endParaRPr lang="en-US" sz="1400" dirty="0">
              <a:solidFill>
                <a:schemeClr val="tx1">
                  <a:lumMod val="65000"/>
                  <a:lumOff val="35000"/>
                </a:schemeClr>
              </a:solidFill>
              <a:latin typeface="+mn-lt"/>
            </a:endParaRPr>
          </a:p>
          <a:p>
            <a:pPr fontAlgn="auto">
              <a:spcBef>
                <a:spcPts val="0"/>
              </a:spcBef>
              <a:spcAft>
                <a:spcPts val="0"/>
              </a:spcAft>
              <a:defRPr/>
            </a:pPr>
            <a:endParaRPr lang="hr-HR" dirty="0">
              <a:latin typeface="+mn-lt"/>
            </a:endParaRPr>
          </a:p>
        </p:txBody>
      </p:sp>
      <p:sp>
        <p:nvSpPr>
          <p:cNvPr id="44036" name="TekstniOkvir 9"/>
          <p:cNvSpPr txBox="1">
            <a:spLocks noChangeArrowheads="1"/>
          </p:cNvSpPr>
          <p:nvPr/>
        </p:nvSpPr>
        <p:spPr bwMode="auto">
          <a:xfrm>
            <a:off x="2411413" y="5949950"/>
            <a:ext cx="4105275" cy="368300"/>
          </a:xfrm>
          <a:prstGeom prst="rect">
            <a:avLst/>
          </a:prstGeom>
          <a:noFill/>
          <a:ln w="9525">
            <a:noFill/>
            <a:miter lim="800000"/>
            <a:headEnd/>
            <a:tailEnd/>
          </a:ln>
        </p:spPr>
        <p:txBody>
          <a:bodyPr>
            <a:spAutoFit/>
          </a:bodyPr>
          <a:lstStyle/>
          <a:p>
            <a:pPr algn="ctr"/>
            <a:r>
              <a:rPr lang="hr-HR" b="1">
                <a:solidFill>
                  <a:srgbClr val="C00000"/>
                </a:solidFill>
                <a:latin typeface="Calibri" pitchFamily="34" charset="0"/>
              </a:rPr>
              <a:t>www.aik-invest.hr</a:t>
            </a:r>
          </a:p>
        </p:txBody>
      </p:sp>
      <p:sp>
        <p:nvSpPr>
          <p:cNvPr id="7" name="Pravokutnik 6"/>
          <p:cNvSpPr/>
          <p:nvPr/>
        </p:nvSpPr>
        <p:spPr>
          <a:xfrm>
            <a:off x="2268538" y="2205038"/>
            <a:ext cx="5688012" cy="338137"/>
          </a:xfrm>
          <a:prstGeom prst="rect">
            <a:avLst/>
          </a:prstGeom>
        </p:spPr>
        <p:txBody>
          <a:bodyPr>
            <a:spAutoFit/>
          </a:bodyPr>
          <a:lstStyle/>
          <a:p>
            <a:pPr fontAlgn="auto">
              <a:spcBef>
                <a:spcPts val="0"/>
              </a:spcBef>
              <a:spcAft>
                <a:spcPts val="0"/>
              </a:spcAft>
              <a:defRPr/>
            </a:pPr>
            <a:r>
              <a:rPr lang="hr-HR" sz="1600" b="1" dirty="0">
                <a:solidFill>
                  <a:schemeClr val="tx1">
                    <a:lumMod val="65000"/>
                    <a:lumOff val="35000"/>
                  </a:schemeClr>
                </a:solidFill>
                <a:latin typeface="+mn-lt"/>
              </a:rPr>
              <a:t>V prípade ďalších otázok sme Vám k dispozícií</a:t>
            </a:r>
            <a:r>
              <a:rPr lang="en-US" sz="1600" b="1" dirty="0">
                <a:solidFill>
                  <a:schemeClr val="tx1">
                    <a:lumMod val="65000"/>
                    <a:lumOff val="35000"/>
                  </a:schemeClr>
                </a:solidFill>
                <a:latin typeface="+mn-lt"/>
              </a:rPr>
              <a:t>:</a:t>
            </a:r>
            <a:endParaRPr lang="hr-HR" sz="1600" dirty="0">
              <a:latin typeface="+mn-lt"/>
            </a:endParaRPr>
          </a:p>
        </p:txBody>
      </p:sp>
      <p:pic>
        <p:nvPicPr>
          <p:cNvPr id="44038" name="Slika 7" descr="20140915144927589_0001.jpg"/>
          <p:cNvPicPr>
            <a:picLocks noChangeAspect="1"/>
          </p:cNvPicPr>
          <p:nvPr/>
        </p:nvPicPr>
        <p:blipFill>
          <a:blip r:embed="rId3"/>
          <a:srcRect/>
          <a:stretch>
            <a:fillRect/>
          </a:stretch>
        </p:blipFill>
        <p:spPr bwMode="auto">
          <a:xfrm>
            <a:off x="2268538" y="2924175"/>
            <a:ext cx="449897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Slika 6" descr="why invest.jpg"/>
          <p:cNvPicPr>
            <a:picLocks noChangeAspect="1"/>
          </p:cNvPicPr>
          <p:nvPr/>
        </p:nvPicPr>
        <p:blipFill>
          <a:blip r:embed="rId2"/>
          <a:srcRect/>
          <a:stretch>
            <a:fillRect/>
          </a:stretch>
        </p:blipFill>
        <p:spPr bwMode="auto">
          <a:xfrm>
            <a:off x="2339975" y="3644900"/>
            <a:ext cx="1511300" cy="1905000"/>
          </a:xfrm>
          <a:prstGeom prst="rect">
            <a:avLst/>
          </a:prstGeom>
          <a:noFill/>
          <a:ln w="9525">
            <a:noFill/>
            <a:miter lim="800000"/>
            <a:headEnd/>
            <a:tailEnd/>
          </a:ln>
        </p:spPr>
      </p:pic>
      <p:sp>
        <p:nvSpPr>
          <p:cNvPr id="2" name="TextBox 8"/>
          <p:cNvSpPr txBox="1"/>
          <p:nvPr/>
        </p:nvSpPr>
        <p:spPr>
          <a:xfrm>
            <a:off x="3719513" y="425450"/>
            <a:ext cx="3084512" cy="536575"/>
          </a:xfrm>
          <a:prstGeom prst="rect">
            <a:avLst/>
          </a:prstGeom>
          <a:noFill/>
        </p:spPr>
        <p:txBody>
          <a:bodyPr>
            <a:spAutoFit/>
          </a:bodyPr>
          <a:lstStyle/>
          <a:p>
            <a:pPr fontAlgn="auto">
              <a:lnSpc>
                <a:spcPct val="80000"/>
              </a:lnSpc>
              <a:spcBef>
                <a:spcPts val="0"/>
              </a:spcBef>
              <a:spcAft>
                <a:spcPts val="0"/>
              </a:spcAft>
              <a:defRPr/>
            </a:pPr>
            <a:r>
              <a:rPr lang="hr-HR" b="1" spc="-120" dirty="0">
                <a:solidFill>
                  <a:srgbClr val="D90000"/>
                </a:solidFill>
                <a:latin typeface="Arial"/>
                <a:cs typeface="Arial"/>
              </a:rPr>
              <a:t>PREČO INVESTOVAŤ V CHORVÁTSKU?</a:t>
            </a:r>
            <a:endParaRPr lang="ta-IN" b="1" spc="-120" dirty="0">
              <a:solidFill>
                <a:srgbClr val="D90000"/>
              </a:solidFill>
              <a:latin typeface="Arial"/>
              <a:cs typeface="Arial"/>
            </a:endParaRPr>
          </a:p>
        </p:txBody>
      </p:sp>
      <p:sp>
        <p:nvSpPr>
          <p:cNvPr id="3" name="TextBox 10"/>
          <p:cNvSpPr txBox="1"/>
          <p:nvPr/>
        </p:nvSpPr>
        <p:spPr>
          <a:xfrm>
            <a:off x="3708400" y="836613"/>
            <a:ext cx="3659188" cy="277812"/>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DNES SA V CHORVÁTSKU ĽAHŠIE INVESTUJE</a:t>
            </a:r>
            <a:endParaRPr lang="en-US" sz="1200" spc="-30" dirty="0">
              <a:solidFill>
                <a:schemeClr val="bg1">
                  <a:lumMod val="75000"/>
                </a:schemeClr>
              </a:solidFill>
              <a:latin typeface="Arial"/>
              <a:cs typeface="Arial"/>
            </a:endParaRPr>
          </a:p>
        </p:txBody>
      </p:sp>
      <p:cxnSp>
        <p:nvCxnSpPr>
          <p:cNvPr id="4" name="Ravni poveznik 3"/>
          <p:cNvCxnSpPr/>
          <p:nvPr/>
        </p:nvCxnSpPr>
        <p:spPr>
          <a:xfrm>
            <a:off x="3635375" y="1700213"/>
            <a:ext cx="0" cy="45370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509" name="Rectangle 1"/>
          <p:cNvSpPr>
            <a:spLocks noChangeArrowheads="1"/>
          </p:cNvSpPr>
          <p:nvPr/>
        </p:nvSpPr>
        <p:spPr bwMode="auto">
          <a:xfrm>
            <a:off x="3779838" y="1952625"/>
            <a:ext cx="5364162" cy="6432550"/>
          </a:xfrm>
          <a:prstGeom prst="rect">
            <a:avLst/>
          </a:prstGeom>
          <a:noFill/>
          <a:ln w="9525">
            <a:noFill/>
            <a:miter lim="800000"/>
            <a:headEnd/>
            <a:tailEnd/>
          </a:ln>
        </p:spPr>
        <p:txBody>
          <a:bodyPr anchor="ctr">
            <a:spAutoFit/>
          </a:bodyPr>
          <a:lstStyle/>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Silná podpora nových investícií  zo strany vlády Chorvátskej republiky</a:t>
            </a:r>
          </a:p>
          <a:p>
            <a:endParaRPr lang="hr-HR"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Založená Agentúra pre investície a konkurenčnosť (AIK)</a:t>
            </a:r>
          </a:p>
          <a:p>
            <a:endParaRPr lang="vi-VN"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Konkurenčné stimuly a  legislatívny rámec</a:t>
            </a:r>
          </a:p>
          <a:p>
            <a:endParaRPr lang="vi-VN"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Zákon o strategických investičných projektoch Chorvátskej republiky</a:t>
            </a:r>
          </a:p>
          <a:p>
            <a:endParaRPr lang="vi-VN"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Pracovná skupina  pre podnikateľské prostredie a súkromné investície</a:t>
            </a:r>
          </a:p>
          <a:p>
            <a:pPr>
              <a:buFont typeface="Wingdings" pitchFamily="2" charset="2"/>
              <a:buChar char="ü"/>
            </a:pPr>
            <a:endParaRPr lang="hr-HR"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Priemyselná stratégia a Stratégia rozvoja cestovného ruchu</a:t>
            </a:r>
          </a:p>
          <a:p>
            <a:pPr>
              <a:buFont typeface="Wingdings" pitchFamily="2" charset="2"/>
              <a:buChar char="ü"/>
            </a:pPr>
            <a:endParaRPr lang="hr-HR"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Pracovná skupina pre podnikateľské prostredie a súkromné investície</a:t>
            </a:r>
          </a:p>
          <a:p>
            <a:endParaRPr lang="hr-HR"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Stavebný zákon</a:t>
            </a:r>
            <a:r>
              <a:rPr lang="vi-VN" sz="1400">
                <a:solidFill>
                  <a:srgbClr val="595959"/>
                </a:solidFill>
                <a:latin typeface="Calibri" pitchFamily="34" charset="0"/>
                <a:ea typeface="Calibri" pitchFamily="34" charset="0"/>
                <a:cs typeface="Times New Roman" pitchFamily="18" charset="0"/>
              </a:rPr>
              <a:t>, </a:t>
            </a:r>
            <a:r>
              <a:rPr lang="sk-SK" sz="1400">
                <a:solidFill>
                  <a:srgbClr val="595959"/>
                </a:solidFill>
                <a:latin typeface="Calibri" pitchFamily="34" charset="0"/>
                <a:ea typeface="Calibri" pitchFamily="34" charset="0"/>
                <a:cs typeface="Times New Roman" pitchFamily="18" charset="0"/>
              </a:rPr>
              <a:t>zákony o  územnom  plánovaní a stavebnej inšpekcií</a:t>
            </a:r>
            <a:endParaRPr lang="hr-HR" sz="1400">
              <a:solidFill>
                <a:srgbClr val="595959"/>
              </a:solidFill>
              <a:latin typeface="Calibri" pitchFamily="34" charset="0"/>
              <a:ea typeface="Calibri" pitchFamily="34" charset="0"/>
              <a:cs typeface="Times New Roman" pitchFamily="18" charset="0"/>
            </a:endParaRPr>
          </a:p>
          <a:p>
            <a:endParaRPr lang="hr-HR" sz="1400">
              <a:solidFill>
                <a:srgbClr val="595959"/>
              </a:solidFill>
              <a:latin typeface="Calibri" pitchFamily="34" charset="0"/>
              <a:ea typeface="Calibri" pitchFamily="34" charset="0"/>
              <a:cs typeface="Times New Roman" pitchFamily="18" charset="0"/>
            </a:endParaRPr>
          </a:p>
          <a:p>
            <a:pPr>
              <a:buFont typeface="Wingdings" pitchFamily="2" charset="2"/>
              <a:buChar char="ü"/>
            </a:pPr>
            <a:r>
              <a:rPr lang="hr-HR" sz="1400">
                <a:solidFill>
                  <a:srgbClr val="595959"/>
                </a:solidFill>
                <a:latin typeface="Calibri" pitchFamily="34" charset="0"/>
                <a:ea typeface="Calibri" pitchFamily="34" charset="0"/>
                <a:cs typeface="Times New Roman" pitchFamily="18" charset="0"/>
              </a:rPr>
              <a:t>  Opatrenia na zvýšenie konkurencieschopnosti </a:t>
            </a:r>
          </a:p>
          <a:p>
            <a:r>
              <a:rPr lang="hr-HR" sz="1400">
                <a:solidFill>
                  <a:srgbClr val="595959"/>
                </a:solidFill>
                <a:latin typeface="Calibri" pitchFamily="34" charset="0"/>
                <a:ea typeface="Calibri" pitchFamily="34" charset="0"/>
                <a:cs typeface="Times New Roman" pitchFamily="18" charset="0"/>
              </a:rPr>
              <a:t>      (</a:t>
            </a:r>
            <a:r>
              <a:rPr lang="hr-HR" sz="1400" i="1">
                <a:solidFill>
                  <a:srgbClr val="595959"/>
                </a:solidFill>
                <a:latin typeface="Calibri" pitchFamily="34" charset="0"/>
                <a:ea typeface="Calibri" pitchFamily="34" charset="0"/>
                <a:cs typeface="Times New Roman" pitchFamily="18" charset="0"/>
              </a:rPr>
              <a:t>181  schválených opatrení, 75 uskutočnených a 5 uznaných      reforiem zo strany WB - </a:t>
            </a:r>
            <a:r>
              <a:rPr lang="en-US" sz="1400" i="1">
                <a:solidFill>
                  <a:srgbClr val="595959"/>
                </a:solidFill>
                <a:latin typeface="Calibri" pitchFamily="34" charset="0"/>
                <a:ea typeface="Calibri" pitchFamily="34" charset="0"/>
                <a:cs typeface="Times New Roman" pitchFamily="18" charset="0"/>
              </a:rPr>
              <a:t>Doing Business</a:t>
            </a:r>
            <a:r>
              <a:rPr lang="hr-HR" sz="1400">
                <a:solidFill>
                  <a:srgbClr val="595959"/>
                </a:solidFill>
                <a:latin typeface="Calibri" pitchFamily="34" charset="0"/>
                <a:ea typeface="Calibri" pitchFamily="34" charset="0"/>
                <a:cs typeface="Times New Roman" pitchFamily="18" charset="0"/>
              </a:rPr>
              <a:t>)</a:t>
            </a:r>
          </a:p>
          <a:p>
            <a:endParaRPr lang="hr-HR" sz="1200" b="1">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hr-HR" sz="1200">
              <a:solidFill>
                <a:srgbClr val="595959"/>
              </a:solidFill>
              <a:latin typeface="Calibri" pitchFamily="34" charset="0"/>
              <a:ea typeface="Calibri" pitchFamily="34" charset="0"/>
              <a:cs typeface="Times New Roman" pitchFamily="18" charset="0"/>
            </a:endParaRPr>
          </a:p>
          <a:p>
            <a:endParaRPr lang="vi-VN" sz="1200">
              <a:solidFill>
                <a:srgbClr val="595959"/>
              </a:solidFill>
              <a:latin typeface="Calibri" pitchFamily="34" charset="0"/>
              <a:ea typeface="Calibri" pitchFamily="34" charset="0"/>
              <a:cs typeface="Times New Roman" pitchFamily="18" charset="0"/>
            </a:endParaRPr>
          </a:p>
          <a:p>
            <a:pPr eaLnBrk="0" hangingPunct="0"/>
            <a:endParaRPr lang="hr-HR" sz="1200">
              <a:solidFill>
                <a:srgbClr val="595959"/>
              </a:solidFill>
              <a:latin typeface="Calibri" pitchFamily="34" charset="0"/>
              <a:ea typeface="Calibri" pitchFamily="34" charset="0"/>
              <a:cs typeface="Times New Roman" pitchFamily="18" charset="0"/>
            </a:endParaRPr>
          </a:p>
          <a:p>
            <a:pPr eaLnBrk="0" hangingPunct="0"/>
            <a:endParaRPr lang="hr-HR" sz="1200">
              <a:solidFill>
                <a:srgbClr val="595959"/>
              </a:solidFill>
              <a:latin typeface="Calibri" pitchFamily="34" charset="0"/>
              <a:ea typeface="Calibri" pitchFamily="34" charset="0"/>
              <a:cs typeface="Arial" charset="0"/>
            </a:endParaRPr>
          </a:p>
        </p:txBody>
      </p:sp>
      <p:sp>
        <p:nvSpPr>
          <p:cNvPr id="12" name="Zaobljeni pravokutnik 11"/>
          <p:cNvSpPr/>
          <p:nvPr/>
        </p:nvSpPr>
        <p:spPr>
          <a:xfrm>
            <a:off x="323850" y="2997200"/>
            <a:ext cx="2735263" cy="1152525"/>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b="1" dirty="0">
                <a:solidFill>
                  <a:schemeClr val="tx1">
                    <a:lumMod val="65000"/>
                    <a:lumOff val="35000"/>
                  </a:schemeClr>
                </a:solidFill>
              </a:rPr>
              <a:t>BOLI VYTVORENÉ PODMIENKY PRE  ĽAHŠIE INVESTOVANIE V CHORVÁTSKEJ REPUBLIKE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54438" y="1108075"/>
            <a:ext cx="2576512" cy="195263"/>
          </a:xfrm>
          <a:prstGeom prst="rect">
            <a:avLst/>
          </a:prstGeom>
          <a:noFill/>
        </p:spPr>
        <p:txBody>
          <a:bodyPr lIns="64310" tIns="32155" rIns="64310" bIns="32155">
            <a:spAutoFit/>
          </a:bodyPr>
          <a:lstStyle/>
          <a:p>
            <a:pPr fontAlgn="auto">
              <a:spcBef>
                <a:spcPts val="0"/>
              </a:spcBef>
              <a:spcAft>
                <a:spcPts val="0"/>
              </a:spcAft>
              <a:defRPr/>
            </a:pPr>
            <a:endParaRPr lang="en-US" sz="800" spc="-21" dirty="0">
              <a:solidFill>
                <a:schemeClr val="bg1">
                  <a:lumMod val="75000"/>
                </a:schemeClr>
              </a:solidFill>
              <a:latin typeface="Arial"/>
              <a:cs typeface="Arial"/>
            </a:endParaRPr>
          </a:p>
        </p:txBody>
      </p:sp>
      <p:sp>
        <p:nvSpPr>
          <p:cNvPr id="12" name="Pravokutnik 11"/>
          <p:cNvSpPr/>
          <p:nvPr/>
        </p:nvSpPr>
        <p:spPr>
          <a:xfrm>
            <a:off x="395288" y="2349500"/>
            <a:ext cx="3816350" cy="617538"/>
          </a:xfrm>
          <a:prstGeom prst="rect">
            <a:avLst/>
          </a:prstGeom>
          <a:ln w="12700">
            <a:solidFill>
              <a:srgbClr val="C00000"/>
            </a:solidFill>
          </a:ln>
        </p:spPr>
        <p:txBody>
          <a:bodyPr lIns="64310" tIns="32155" rIns="64310" bIns="32155">
            <a:spAutoFit/>
          </a:bodyPr>
          <a:lstStyle/>
          <a:p>
            <a:pPr algn="ctr" fontAlgn="auto">
              <a:spcBef>
                <a:spcPts val="0"/>
              </a:spcBef>
              <a:spcAft>
                <a:spcPts val="0"/>
              </a:spcAft>
              <a:defRPr/>
            </a:pPr>
            <a:r>
              <a:rPr lang="hr-HR" b="1" dirty="0">
                <a:solidFill>
                  <a:schemeClr val="tx1">
                    <a:lumMod val="65000"/>
                    <a:lumOff val="35000"/>
                  </a:schemeClr>
                </a:solidFill>
                <a:latin typeface="+mn-lt"/>
              </a:rPr>
              <a:t>Priame zahraničné investície v Chorvátsku podľa odvetví</a:t>
            </a:r>
            <a:endParaRPr lang="en-US" b="1" dirty="0">
              <a:solidFill>
                <a:schemeClr val="tx1">
                  <a:lumMod val="65000"/>
                  <a:lumOff val="35000"/>
                </a:schemeClr>
              </a:solidFill>
              <a:latin typeface="+mn-lt"/>
            </a:endParaRPr>
          </a:p>
        </p:txBody>
      </p:sp>
      <p:sp>
        <p:nvSpPr>
          <p:cNvPr id="13" name="Pravokutnik 12"/>
          <p:cNvSpPr/>
          <p:nvPr/>
        </p:nvSpPr>
        <p:spPr>
          <a:xfrm>
            <a:off x="5076825" y="2349500"/>
            <a:ext cx="3671888" cy="617538"/>
          </a:xfrm>
          <a:prstGeom prst="rect">
            <a:avLst/>
          </a:prstGeom>
          <a:ln w="12700">
            <a:solidFill>
              <a:srgbClr val="C00000"/>
            </a:solidFill>
          </a:ln>
        </p:spPr>
        <p:txBody>
          <a:bodyPr lIns="64310" tIns="32155" rIns="64310" bIns="32155">
            <a:spAutoFit/>
          </a:bodyPr>
          <a:lstStyle/>
          <a:p>
            <a:pPr algn="ctr" fontAlgn="auto">
              <a:spcBef>
                <a:spcPts val="0"/>
              </a:spcBef>
              <a:spcAft>
                <a:spcPts val="0"/>
              </a:spcAft>
              <a:defRPr/>
            </a:pPr>
            <a:r>
              <a:rPr lang="hr-HR" b="1" dirty="0">
                <a:solidFill>
                  <a:schemeClr val="tx1">
                    <a:lumMod val="65000"/>
                    <a:lumOff val="35000"/>
                  </a:schemeClr>
                </a:solidFill>
                <a:latin typeface="+mn-lt"/>
              </a:rPr>
              <a:t>Priame zahraničné investície v Chorvátsku podľa krajín</a:t>
            </a:r>
            <a:endParaRPr lang="en-US" b="1" dirty="0">
              <a:solidFill>
                <a:schemeClr val="tx1">
                  <a:lumMod val="65000"/>
                  <a:lumOff val="35000"/>
                </a:schemeClr>
              </a:solidFill>
              <a:latin typeface="+mn-lt"/>
            </a:endParaRPr>
          </a:p>
        </p:txBody>
      </p:sp>
      <p:sp>
        <p:nvSpPr>
          <p:cNvPr id="14" name="TextBox 8"/>
          <p:cNvSpPr txBox="1"/>
          <p:nvPr/>
        </p:nvSpPr>
        <p:spPr>
          <a:xfrm>
            <a:off x="3348038" y="425450"/>
            <a:ext cx="3455987" cy="536575"/>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rgbClr val="D90000"/>
                </a:solidFill>
                <a:latin typeface="Arial"/>
                <a:cs typeface="Arial"/>
              </a:rPr>
              <a:t>UKAZOVATELE DOTERAJŠÍCH OPATRENÍ</a:t>
            </a:r>
            <a:endParaRPr lang="ta-IN" b="1" spc="-120" dirty="0">
              <a:solidFill>
                <a:srgbClr val="D90000"/>
              </a:solidFill>
              <a:latin typeface="Arial"/>
              <a:cs typeface="Arial"/>
            </a:endParaRPr>
          </a:p>
        </p:txBody>
      </p:sp>
      <p:sp>
        <p:nvSpPr>
          <p:cNvPr id="15" name="TextBox 10"/>
          <p:cNvSpPr txBox="1"/>
          <p:nvPr/>
        </p:nvSpPr>
        <p:spPr>
          <a:xfrm>
            <a:off x="3708400" y="981075"/>
            <a:ext cx="3659188" cy="276225"/>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PRIAME ZAHRANIČNÉ INVESTÍCIE (FDI)</a:t>
            </a:r>
            <a:endParaRPr lang="en-US" sz="1200" spc="-30" dirty="0">
              <a:solidFill>
                <a:schemeClr val="bg1">
                  <a:lumMod val="75000"/>
                </a:schemeClr>
              </a:solidFill>
              <a:latin typeface="Arial"/>
              <a:cs typeface="Arial"/>
            </a:endParaRPr>
          </a:p>
        </p:txBody>
      </p:sp>
      <p:sp>
        <p:nvSpPr>
          <p:cNvPr id="16" name="TextBox 8"/>
          <p:cNvSpPr txBox="1">
            <a:spLocks noChangeArrowheads="1"/>
          </p:cNvSpPr>
          <p:nvPr/>
        </p:nvSpPr>
        <p:spPr>
          <a:xfrm>
            <a:off x="323528" y="1628800"/>
            <a:ext cx="8496944" cy="8371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fontAlgn="auto">
              <a:spcBef>
                <a:spcPct val="20000"/>
              </a:spcBef>
              <a:spcAft>
                <a:spcPts val="0"/>
              </a:spcAft>
              <a:buFont typeface="Arial" charset="0"/>
              <a:buNone/>
              <a:defRPr/>
            </a:pPr>
            <a:r>
              <a:rPr lang="hr-HR" sz="2200" b="1" dirty="0">
                <a:solidFill>
                  <a:schemeClr val="tx1">
                    <a:lumMod val="65000"/>
                    <a:lumOff val="35000"/>
                  </a:schemeClr>
                </a:solidFill>
                <a:latin typeface="+mn-lt"/>
              </a:rPr>
              <a:t>Priame zahraničné investície v Chorvátsku od 1993 – 1. polrok 2014 </a:t>
            </a:r>
          </a:p>
          <a:p>
            <a:pPr marL="342900" indent="-342900" fontAlgn="auto">
              <a:spcBef>
                <a:spcPct val="20000"/>
              </a:spcBef>
              <a:spcAft>
                <a:spcPts val="0"/>
              </a:spcAft>
              <a:buFont typeface="Arial" charset="0"/>
              <a:buNone/>
              <a:defRPr/>
            </a:pPr>
            <a:r>
              <a:rPr lang="hr-HR" sz="2200" b="1" dirty="0">
                <a:solidFill>
                  <a:schemeClr val="tx1">
                    <a:lumMod val="65000"/>
                    <a:lumOff val="35000"/>
                  </a:schemeClr>
                </a:solidFill>
                <a:latin typeface="+mn-lt"/>
              </a:rPr>
              <a:t>predstavujú </a:t>
            </a:r>
            <a:r>
              <a:rPr lang="hr-HR" sz="2200" b="1" dirty="0">
                <a:solidFill>
                  <a:schemeClr val="tx1">
                    <a:lumMod val="65000"/>
                    <a:lumOff val="35000"/>
                  </a:schemeClr>
                </a:solidFill>
                <a:effectLst>
                  <a:outerShdw blurRad="38100" dist="38100" dir="2700000" algn="tl">
                    <a:srgbClr val="000000">
                      <a:alpha val="43137"/>
                    </a:srgbClr>
                  </a:outerShdw>
                </a:effectLst>
                <a:latin typeface="+mn-lt"/>
              </a:rPr>
              <a:t>29,1 miliárd €</a:t>
            </a:r>
          </a:p>
        </p:txBody>
      </p:sp>
      <p:graphicFrame>
        <p:nvGraphicFramePr>
          <p:cNvPr id="10" name="Grafikon 9"/>
          <p:cNvGraphicFramePr/>
          <p:nvPr/>
        </p:nvGraphicFramePr>
        <p:xfrm>
          <a:off x="0" y="3068960"/>
          <a:ext cx="4644008"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kon 16"/>
          <p:cNvGraphicFramePr/>
          <p:nvPr/>
        </p:nvGraphicFramePr>
        <p:xfrm>
          <a:off x="4572000" y="2924944"/>
          <a:ext cx="4572000" cy="30963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obljeni pravokutnik 3"/>
          <p:cNvSpPr/>
          <p:nvPr/>
        </p:nvSpPr>
        <p:spPr>
          <a:xfrm>
            <a:off x="3275856" y="1772816"/>
            <a:ext cx="2448272" cy="936104"/>
          </a:xfrm>
          <a:prstGeom prst="roundRect">
            <a:avLst/>
          </a:prstGeom>
          <a:solidFill>
            <a:schemeClr val="bg1">
              <a:lumMod val="85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i="1" dirty="0">
                <a:solidFill>
                  <a:schemeClr val="tx1">
                    <a:lumMod val="65000"/>
                    <a:lumOff val="35000"/>
                  </a:schemeClr>
                </a:solidFill>
              </a:rPr>
              <a:t>Zákon o strategických investičných projektoch</a:t>
            </a:r>
            <a:endParaRPr lang="en-US" b="1" i="1" dirty="0">
              <a:solidFill>
                <a:srgbClr val="FF0000"/>
              </a:solidFill>
            </a:endParaRPr>
          </a:p>
        </p:txBody>
      </p:sp>
      <p:sp>
        <p:nvSpPr>
          <p:cNvPr id="5" name="Zaobljeni pravokutnik 4"/>
          <p:cNvSpPr/>
          <p:nvPr/>
        </p:nvSpPr>
        <p:spPr>
          <a:xfrm>
            <a:off x="611560" y="1772816"/>
            <a:ext cx="2448272" cy="936104"/>
          </a:xfrm>
          <a:prstGeom prst="roundRect">
            <a:avLst/>
          </a:prstGeom>
          <a:solidFill>
            <a:schemeClr val="bg1">
              <a:lumMod val="85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i="1" dirty="0">
                <a:solidFill>
                  <a:schemeClr val="tx1">
                    <a:lumMod val="65000"/>
                    <a:lumOff val="35000"/>
                  </a:schemeClr>
                </a:solidFill>
              </a:rPr>
              <a:t>Zákon o podpore investícii</a:t>
            </a:r>
            <a:endParaRPr lang="en-US" b="1" i="1" dirty="0">
              <a:solidFill>
                <a:schemeClr val="tx1">
                  <a:lumMod val="65000"/>
                  <a:lumOff val="35000"/>
                </a:schemeClr>
              </a:solidFill>
            </a:endParaRPr>
          </a:p>
        </p:txBody>
      </p:sp>
      <p:sp>
        <p:nvSpPr>
          <p:cNvPr id="6" name="Zaobljeni pravokutnik 5"/>
          <p:cNvSpPr/>
          <p:nvPr/>
        </p:nvSpPr>
        <p:spPr>
          <a:xfrm>
            <a:off x="5940152" y="1772816"/>
            <a:ext cx="2448272" cy="936104"/>
          </a:xfrm>
          <a:prstGeom prst="roundRect">
            <a:avLst/>
          </a:prstGeom>
          <a:solidFill>
            <a:schemeClr val="bg1">
              <a:lumMod val="85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b="1" i="1" dirty="0">
                <a:solidFill>
                  <a:schemeClr val="tx1">
                    <a:lumMod val="65000"/>
                    <a:lumOff val="35000"/>
                  </a:schemeClr>
                </a:solidFill>
              </a:rPr>
              <a:t>Stavebný zákon, zákony o územnom plánovaní a stavebnej inšpekcií</a:t>
            </a:r>
          </a:p>
        </p:txBody>
      </p:sp>
      <p:cxnSp>
        <p:nvCxnSpPr>
          <p:cNvPr id="8" name="Ravni poveznik 7"/>
          <p:cNvCxnSpPr/>
          <p:nvPr/>
        </p:nvCxnSpPr>
        <p:spPr>
          <a:xfrm>
            <a:off x="3132138" y="1628775"/>
            <a:ext cx="0" cy="46799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Ravni poveznik 8"/>
          <p:cNvCxnSpPr/>
          <p:nvPr/>
        </p:nvCxnSpPr>
        <p:spPr>
          <a:xfrm>
            <a:off x="5795963" y="1628775"/>
            <a:ext cx="0" cy="46799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4588" name="TekstniOkvir 9"/>
          <p:cNvSpPr txBox="1">
            <a:spLocks noChangeArrowheads="1"/>
          </p:cNvSpPr>
          <p:nvPr/>
        </p:nvSpPr>
        <p:spPr bwMode="auto">
          <a:xfrm>
            <a:off x="468313" y="2852738"/>
            <a:ext cx="2519362" cy="4554537"/>
          </a:xfrm>
          <a:prstGeom prst="rect">
            <a:avLst/>
          </a:prstGeom>
          <a:noFill/>
          <a:ln w="9525">
            <a:noFill/>
            <a:miter lim="800000"/>
            <a:headEnd/>
            <a:tailEnd/>
          </a:ln>
        </p:spPr>
        <p:txBody>
          <a:bodyPr>
            <a:spAutoFit/>
          </a:bodyPr>
          <a:lstStyle/>
          <a:p>
            <a:pPr marL="182563" indent="-182563">
              <a:buClr>
                <a:srgbClr val="7F7F7F"/>
              </a:buClr>
              <a:buSzPct val="100000"/>
              <a:buFont typeface="Wingdings" pitchFamily="2" charset="2"/>
              <a:buChar char="§"/>
            </a:pPr>
            <a:r>
              <a:rPr lang="sk-SK" sz="1600">
                <a:solidFill>
                  <a:srgbClr val="595959"/>
                </a:solidFill>
                <a:latin typeface="Calibri" pitchFamily="34" charset="0"/>
                <a:ea typeface="Arial Bold"/>
                <a:cs typeface="Arial Bold"/>
                <a:sym typeface="Arial Bold"/>
              </a:rPr>
              <a:t>150.000 € minimálna výška investície</a:t>
            </a:r>
          </a:p>
          <a:p>
            <a:pPr marL="182563" indent="-182563">
              <a:buClr>
                <a:srgbClr val="7F7F7F"/>
              </a:buClr>
              <a:buSzPct val="100000"/>
              <a:buFont typeface="Wingdings" pitchFamily="2" charset="2"/>
              <a:buChar char="§"/>
            </a:pPr>
            <a:endParaRPr lang="sk-SK"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sk-SK" sz="1600">
                <a:solidFill>
                  <a:srgbClr val="595959"/>
                </a:solidFill>
                <a:latin typeface="Calibri" pitchFamily="34" charset="0"/>
                <a:ea typeface="Arial Bold"/>
                <a:cs typeface="Arial Bold"/>
                <a:sym typeface="Arial Bold"/>
              </a:rPr>
              <a:t>  0% - 10% sadzba dane zo zisku</a:t>
            </a:r>
          </a:p>
          <a:p>
            <a:pPr marL="182563" indent="-182563">
              <a:buClr>
                <a:srgbClr val="7F7F7F"/>
              </a:buClr>
              <a:buSzPct val="100000"/>
              <a:buFont typeface="Wingdings" pitchFamily="2" charset="2"/>
              <a:buChar char="§"/>
            </a:pPr>
            <a:endParaRPr lang="sk-SK"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sk-SK" sz="1600">
                <a:solidFill>
                  <a:srgbClr val="595959"/>
                </a:solidFill>
                <a:latin typeface="Calibri" pitchFamily="34" charset="0"/>
                <a:ea typeface="Arial Bold"/>
                <a:cs typeface="Arial Bold"/>
                <a:sym typeface="Arial Bold"/>
              </a:rPr>
              <a:t>od 3.000 € –18.000 € podpora na nové pracovné miesto</a:t>
            </a:r>
          </a:p>
          <a:p>
            <a:pPr marL="182563" indent="-182563">
              <a:buClr>
                <a:srgbClr val="7F7F7F"/>
              </a:buClr>
              <a:buSzPct val="100000"/>
            </a:pPr>
            <a:endParaRPr lang="sk-SK"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sk-SK" sz="1600">
                <a:solidFill>
                  <a:srgbClr val="595959"/>
                </a:solidFill>
                <a:latin typeface="Calibri" pitchFamily="34" charset="0"/>
                <a:ea typeface="Arial Bold"/>
                <a:cs typeface="Arial Bold"/>
                <a:sym typeface="Arial Bold"/>
              </a:rPr>
              <a:t>do 1 milióna € na kapitálové náklady</a:t>
            </a:r>
          </a:p>
          <a:p>
            <a:pPr marL="182563" indent="-182563">
              <a:buClr>
                <a:srgbClr val="7F7F7F"/>
              </a:buClr>
              <a:buSzPct val="100000"/>
              <a:buFont typeface="Wingdings" pitchFamily="2" charset="2"/>
              <a:buChar char="§"/>
            </a:pPr>
            <a:endParaRPr lang="sk-SK"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sk-SK" sz="1600">
                <a:solidFill>
                  <a:srgbClr val="595959"/>
                </a:solidFill>
                <a:latin typeface="Calibri" pitchFamily="34" charset="0"/>
                <a:ea typeface="Arial Bold"/>
                <a:cs typeface="Arial Bold"/>
                <a:sym typeface="Arial Bold"/>
              </a:rPr>
              <a:t>do 0,5 milióna € na vedecké a výskumné činnosti</a:t>
            </a:r>
          </a:p>
          <a:p>
            <a:pPr marL="182563" indent="-182563">
              <a:buClr>
                <a:srgbClr val="7F7F7F"/>
              </a:buClr>
              <a:buSzPct val="100000"/>
            </a:pPr>
            <a:endParaRPr lang="en-US" sz="1600">
              <a:solidFill>
                <a:srgbClr val="595959"/>
              </a:solidFill>
              <a:latin typeface="Calibri" pitchFamily="34" charset="0"/>
              <a:ea typeface="Arial Bold"/>
              <a:cs typeface="Arial Bold"/>
              <a:sym typeface="Arial Bold"/>
            </a:endParaRPr>
          </a:p>
          <a:p>
            <a:pPr marL="182563" indent="-182563">
              <a:buSzPct val="171000"/>
              <a:buFont typeface="Arial" charset="0"/>
              <a:buChar char="•"/>
            </a:pPr>
            <a:endParaRPr lang="en-US">
              <a:solidFill>
                <a:srgbClr val="595959"/>
              </a:solidFill>
              <a:latin typeface="Calibri" pitchFamily="34" charset="0"/>
              <a:ea typeface="Arial Bold"/>
              <a:cs typeface="Arial Bold"/>
              <a:sym typeface="Arial Bold"/>
            </a:endParaRPr>
          </a:p>
        </p:txBody>
      </p:sp>
      <p:sp>
        <p:nvSpPr>
          <p:cNvPr id="24589" name="TekstniOkvir 13"/>
          <p:cNvSpPr txBox="1">
            <a:spLocks noChangeArrowheads="1"/>
          </p:cNvSpPr>
          <p:nvPr/>
        </p:nvSpPr>
        <p:spPr bwMode="auto">
          <a:xfrm>
            <a:off x="3276600" y="2852738"/>
            <a:ext cx="2519363" cy="3986212"/>
          </a:xfrm>
          <a:prstGeom prst="rect">
            <a:avLst/>
          </a:prstGeom>
          <a:noFill/>
          <a:ln w="9525">
            <a:noFill/>
            <a:miter lim="800000"/>
            <a:headEnd/>
            <a:tailEnd/>
          </a:ln>
        </p:spPr>
        <p:txBody>
          <a:bodyPr>
            <a:spAutoFit/>
          </a:bodyPr>
          <a:lstStyle/>
          <a:p>
            <a:pPr marL="182563" indent="-182563">
              <a:buClr>
                <a:srgbClr val="7F7F7F"/>
              </a:buClr>
              <a:buSzPct val="100000"/>
              <a:buFont typeface="Wingdings" pitchFamily="2" charset="2"/>
              <a:buChar char="§"/>
            </a:pPr>
            <a:r>
              <a:rPr lang="hr-HR" sz="1600">
                <a:solidFill>
                  <a:srgbClr val="595959"/>
                </a:solidFill>
                <a:latin typeface="Calibri" pitchFamily="34" charset="0"/>
                <a:ea typeface="Arial Bold"/>
                <a:cs typeface="Arial Bold"/>
                <a:sym typeface="Arial Bold"/>
              </a:rPr>
              <a:t>Rýchlejšia implementácia projektu</a:t>
            </a:r>
          </a:p>
          <a:p>
            <a:pPr marL="182563" indent="-182563">
              <a:buClr>
                <a:srgbClr val="7F7F7F"/>
              </a:buClr>
              <a:buSzPct val="100000"/>
              <a:buFont typeface="Wingdings" pitchFamily="2" charset="2"/>
              <a:buChar char="§"/>
            </a:pPr>
            <a:endParaRPr lang="hr-HR" sz="1600">
              <a:solidFill>
                <a:srgbClr val="595959"/>
              </a:solidFill>
              <a:latin typeface="Calibri" pitchFamily="34" charset="0"/>
              <a:ea typeface="Arial Bold"/>
              <a:cs typeface="Arial Bold"/>
              <a:sym typeface="Arial Bold"/>
            </a:endParaRPr>
          </a:p>
          <a:p>
            <a:pPr marL="182563" indent="-182563" algn="ctr">
              <a:buClr>
                <a:srgbClr val="7F7F7F"/>
              </a:buClr>
              <a:buSzPct val="100000"/>
              <a:buFont typeface="Wingdings" pitchFamily="2" charset="2"/>
              <a:buChar char="§"/>
            </a:pPr>
            <a:r>
              <a:rPr lang="hr-HR" sz="1600">
                <a:solidFill>
                  <a:srgbClr val="595959"/>
                </a:solidFill>
                <a:latin typeface="Calibri" pitchFamily="34" charset="0"/>
                <a:ea typeface="Arial Bold"/>
                <a:cs typeface="Arial Bold"/>
                <a:sym typeface="Arial Bold"/>
              </a:rPr>
              <a:t>zníženie počtu potrebných procedúr a povolení</a:t>
            </a:r>
            <a:endParaRPr lang="en-US" sz="1600">
              <a:solidFill>
                <a:srgbClr val="595959"/>
              </a:solidFill>
              <a:latin typeface="Calibri" pitchFamily="34" charset="0"/>
              <a:ea typeface="Arial Bold"/>
              <a:cs typeface="Arial Bold"/>
              <a:sym typeface="Arial Bold"/>
            </a:endParaRPr>
          </a:p>
          <a:p>
            <a:pPr marL="182563" indent="-182563">
              <a:buClr>
                <a:srgbClr val="7F7F7F"/>
              </a:buClr>
              <a:buSzPct val="100000"/>
            </a:pPr>
            <a:endParaRPr lang="en-US"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hr-HR" sz="1600">
                <a:solidFill>
                  <a:srgbClr val="595959"/>
                </a:solidFill>
                <a:latin typeface="Calibri" pitchFamily="34" charset="0"/>
                <a:ea typeface="Arial Bold"/>
                <a:cs typeface="Arial Bold"/>
                <a:sym typeface="Arial Bold"/>
              </a:rPr>
              <a:t>jasná definícia priebehu a realizácie projektu</a:t>
            </a:r>
            <a:endParaRPr lang="en-US" sz="1600">
              <a:solidFill>
                <a:srgbClr val="595959"/>
              </a:solidFill>
              <a:latin typeface="Calibri" pitchFamily="34" charset="0"/>
              <a:ea typeface="Arial Bold"/>
              <a:cs typeface="Arial Bold"/>
              <a:sym typeface="Arial Bold"/>
            </a:endParaRPr>
          </a:p>
          <a:p>
            <a:pPr marL="182563" indent="-182563">
              <a:buClr>
                <a:srgbClr val="7F7F7F"/>
              </a:buClr>
              <a:buSzPct val="100000"/>
            </a:pPr>
            <a:endParaRPr lang="en-US"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r>
              <a:rPr lang="hr-HR" sz="1600">
                <a:solidFill>
                  <a:srgbClr val="595959"/>
                </a:solidFill>
                <a:latin typeface="Calibri" pitchFamily="34" charset="0"/>
                <a:ea typeface="Arial Bold"/>
                <a:cs typeface="Arial Bold"/>
                <a:sym typeface="Arial Bold"/>
              </a:rPr>
              <a:t>Stanovené termíny v každej fáze investičného projektu</a:t>
            </a:r>
            <a:endParaRPr lang="en-US" sz="1600">
              <a:solidFill>
                <a:srgbClr val="595959"/>
              </a:solidFill>
              <a:latin typeface="Calibri" pitchFamily="34" charset="0"/>
              <a:ea typeface="Arial Bold"/>
              <a:cs typeface="Arial Bold"/>
              <a:sym typeface="Arial Bold"/>
            </a:endParaRPr>
          </a:p>
          <a:p>
            <a:pPr marL="182563" indent="-182563">
              <a:buClr>
                <a:srgbClr val="7F7F7F"/>
              </a:buClr>
              <a:buSzPct val="100000"/>
              <a:buFont typeface="Wingdings" pitchFamily="2" charset="2"/>
              <a:buChar char="§"/>
            </a:pPr>
            <a:endParaRPr lang="en-US" sz="1600">
              <a:solidFill>
                <a:srgbClr val="595959"/>
              </a:solidFill>
              <a:latin typeface="Calibri" pitchFamily="34" charset="0"/>
              <a:ea typeface="Arial Bold"/>
              <a:cs typeface="Arial Bold"/>
              <a:sym typeface="Arial Bold"/>
            </a:endParaRPr>
          </a:p>
          <a:p>
            <a:pPr marL="182563" indent="-182563">
              <a:buSzPct val="171000"/>
            </a:pPr>
            <a:r>
              <a:rPr lang="hr-HR" sz="1100">
                <a:solidFill>
                  <a:srgbClr val="595959"/>
                </a:solidFill>
                <a:latin typeface="Calibri" pitchFamily="34" charset="0"/>
                <a:ea typeface="Arial Bold"/>
                <a:cs typeface="Arial Bold"/>
                <a:sym typeface="Arial Bold"/>
                <a:hlinkClick r:id="rId2"/>
              </a:rPr>
              <a:t>Email: strateski.projekti@mingo.hr</a:t>
            </a:r>
            <a:endParaRPr lang="hr-HR" sz="1100">
              <a:solidFill>
                <a:srgbClr val="595959"/>
              </a:solidFill>
              <a:latin typeface="Calibri" pitchFamily="34" charset="0"/>
              <a:ea typeface="Arial Bold"/>
              <a:cs typeface="Arial Bold"/>
              <a:sym typeface="Arial Bold"/>
            </a:endParaRPr>
          </a:p>
          <a:p>
            <a:pPr marL="182563" indent="-182563">
              <a:buSzPct val="171000"/>
            </a:pPr>
            <a:endParaRPr lang="en-US">
              <a:solidFill>
                <a:srgbClr val="595959"/>
              </a:solidFill>
              <a:latin typeface="Calibri" pitchFamily="34" charset="0"/>
              <a:ea typeface="Arial Bold"/>
              <a:cs typeface="Arial Bold"/>
              <a:sym typeface="Arial Bold"/>
            </a:endParaRPr>
          </a:p>
        </p:txBody>
      </p:sp>
      <p:sp>
        <p:nvSpPr>
          <p:cNvPr id="16" name="TekstniOkvir 15"/>
          <p:cNvSpPr txBox="1"/>
          <p:nvPr/>
        </p:nvSpPr>
        <p:spPr>
          <a:xfrm>
            <a:off x="5940425" y="2852738"/>
            <a:ext cx="2519363" cy="2800350"/>
          </a:xfrm>
          <a:prstGeom prst="rect">
            <a:avLst/>
          </a:prstGeom>
          <a:noFill/>
        </p:spPr>
        <p:txBody>
          <a:bodyPr>
            <a:spAutoFit/>
          </a:bodyPr>
          <a:lstStyle/>
          <a:p>
            <a:pPr marL="182563" indent="-182563">
              <a:buClr>
                <a:schemeClr val="tx1">
                  <a:lumMod val="50000"/>
                  <a:lumOff val="50000"/>
                </a:schemeClr>
              </a:buClr>
              <a:buSzPct val="100000"/>
              <a:buFont typeface="Wingdings" pitchFamily="2" charset="2"/>
              <a:buChar char="§"/>
              <a:defRPr/>
            </a:pPr>
            <a:r>
              <a:rPr lang="hr-HR" sz="1600" dirty="0">
                <a:solidFill>
                  <a:schemeClr val="tx1">
                    <a:lumMod val="65000"/>
                    <a:lumOff val="35000"/>
                  </a:schemeClr>
                </a:solidFill>
                <a:latin typeface="Calibri" pitchFamily="34" charset="0"/>
                <a:cs typeface="Arial Bold" pitchFamily="34" charset="0"/>
                <a:sym typeface="Arial Bold" pitchFamily="34" charset="0"/>
              </a:rPr>
              <a:t>Zavádza sa systém            e-povolenia (stavebné povolenie do 30 dní)</a:t>
            </a:r>
          </a:p>
          <a:p>
            <a:pPr marL="182563" indent="-182563">
              <a:buClr>
                <a:schemeClr val="tx1">
                  <a:lumMod val="50000"/>
                  <a:lumOff val="50000"/>
                </a:schemeClr>
              </a:buClr>
              <a:buSzPct val="100000"/>
              <a:buFont typeface="Wingdings" pitchFamily="2" charset="2"/>
              <a:buChar char="§"/>
              <a:defRPr/>
            </a:pPr>
            <a:endParaRPr lang="vi-VN" sz="1600" dirty="0">
              <a:solidFill>
                <a:schemeClr val="tx1">
                  <a:lumMod val="65000"/>
                  <a:lumOff val="35000"/>
                </a:schemeClr>
              </a:solidFill>
              <a:latin typeface="Calibri" pitchFamily="34" charset="0"/>
              <a:cs typeface="Arial Bold" pitchFamily="34" charset="0"/>
              <a:sym typeface="Arial Bold" pitchFamily="34" charset="0"/>
            </a:endParaRPr>
          </a:p>
          <a:p>
            <a:pPr marL="182563" indent="-182563">
              <a:buClr>
                <a:schemeClr val="tx1">
                  <a:lumMod val="50000"/>
                  <a:lumOff val="50000"/>
                </a:schemeClr>
              </a:buClr>
              <a:buSzPct val="100000"/>
              <a:buFont typeface="Wingdings" pitchFamily="2" charset="2"/>
              <a:buChar char="§"/>
              <a:defRPr/>
            </a:pPr>
            <a:r>
              <a:rPr lang="hr-HR" sz="1600" dirty="0">
                <a:solidFill>
                  <a:schemeClr val="tx1">
                    <a:lumMod val="65000"/>
                    <a:lumOff val="35000"/>
                  </a:schemeClr>
                </a:solidFill>
                <a:latin typeface="Calibri" pitchFamily="34" charset="0"/>
                <a:cs typeface="Arial Bold" pitchFamily="34" charset="0"/>
                <a:sym typeface="Arial Bold" pitchFamily="34" charset="0"/>
              </a:rPr>
              <a:t>Stavebné povolenie platí</a:t>
            </a:r>
            <a:r>
              <a:rPr lang="vi-VN" sz="1600" dirty="0">
                <a:solidFill>
                  <a:schemeClr val="tx1">
                    <a:lumMod val="65000"/>
                    <a:lumOff val="35000"/>
                  </a:schemeClr>
                </a:solidFill>
                <a:latin typeface="Calibri" pitchFamily="34" charset="0"/>
                <a:cs typeface="Arial Bold" pitchFamily="34" charset="0"/>
                <a:sym typeface="Arial Bold" pitchFamily="34" charset="0"/>
              </a:rPr>
              <a:t> 3 </a:t>
            </a:r>
            <a:r>
              <a:rPr lang="sk-SK" sz="1600" dirty="0">
                <a:solidFill>
                  <a:schemeClr val="tx1">
                    <a:lumMod val="65000"/>
                    <a:lumOff val="35000"/>
                  </a:schemeClr>
                </a:solidFill>
                <a:latin typeface="Calibri" pitchFamily="34" charset="0"/>
                <a:cs typeface="Arial Bold" pitchFamily="34" charset="0"/>
                <a:sym typeface="Arial Bold" pitchFamily="34" charset="0"/>
              </a:rPr>
              <a:t>roky</a:t>
            </a:r>
            <a:endParaRPr lang="hr-HR" sz="1600" dirty="0">
              <a:solidFill>
                <a:schemeClr val="tx1">
                  <a:lumMod val="65000"/>
                  <a:lumOff val="35000"/>
                </a:schemeClr>
              </a:solidFill>
              <a:latin typeface="Calibri" pitchFamily="34" charset="0"/>
              <a:cs typeface="Arial Bold" pitchFamily="34" charset="0"/>
              <a:sym typeface="Arial Bold" pitchFamily="34" charset="0"/>
            </a:endParaRPr>
          </a:p>
          <a:p>
            <a:pPr marL="182563" indent="-182563">
              <a:buClr>
                <a:schemeClr val="tx1">
                  <a:lumMod val="50000"/>
                  <a:lumOff val="50000"/>
                </a:schemeClr>
              </a:buClr>
              <a:buSzPct val="100000"/>
              <a:defRPr/>
            </a:pPr>
            <a:endParaRPr lang="vi-VN" sz="1600" dirty="0">
              <a:solidFill>
                <a:schemeClr val="tx1">
                  <a:lumMod val="65000"/>
                  <a:lumOff val="35000"/>
                </a:schemeClr>
              </a:solidFill>
              <a:latin typeface="Calibri" pitchFamily="34" charset="0"/>
              <a:cs typeface="Arial Bold" pitchFamily="34" charset="0"/>
              <a:sym typeface="Arial Bold" pitchFamily="34" charset="0"/>
            </a:endParaRPr>
          </a:p>
          <a:p>
            <a:pPr marL="182563" indent="-182563">
              <a:buClr>
                <a:schemeClr val="tx1">
                  <a:lumMod val="50000"/>
                  <a:lumOff val="50000"/>
                </a:schemeClr>
              </a:buClr>
              <a:buSzPct val="100000"/>
              <a:buFont typeface="Wingdings" pitchFamily="2" charset="2"/>
              <a:buChar char="§"/>
              <a:defRPr/>
            </a:pPr>
            <a:r>
              <a:rPr lang="hr-HR" sz="1600" dirty="0">
                <a:solidFill>
                  <a:schemeClr val="tx1">
                    <a:lumMod val="65000"/>
                    <a:lumOff val="35000"/>
                  </a:schemeClr>
                </a:solidFill>
                <a:latin typeface="Calibri" pitchFamily="34" charset="0"/>
                <a:cs typeface="Arial Bold" pitchFamily="34" charset="0"/>
                <a:sym typeface="Arial Bold" pitchFamily="34" charset="0"/>
              </a:rPr>
              <a:t>Povolená je odchýlka </a:t>
            </a:r>
            <a:r>
              <a:rPr lang="vi-VN" sz="1600" dirty="0">
                <a:solidFill>
                  <a:schemeClr val="tx1">
                    <a:lumMod val="65000"/>
                    <a:lumOff val="35000"/>
                  </a:schemeClr>
                </a:solidFill>
                <a:latin typeface="Calibri" pitchFamily="34" charset="0"/>
                <a:cs typeface="Arial Bold" pitchFamily="34" charset="0"/>
                <a:sym typeface="Arial Bold" pitchFamily="34" charset="0"/>
              </a:rPr>
              <a:t>3% </a:t>
            </a:r>
            <a:r>
              <a:rPr lang="sk-SK" sz="1600" dirty="0">
                <a:solidFill>
                  <a:schemeClr val="tx1">
                    <a:lumMod val="65000"/>
                    <a:lumOff val="35000"/>
                  </a:schemeClr>
                </a:solidFill>
                <a:latin typeface="Calibri" pitchFamily="34" charset="0"/>
                <a:cs typeface="Arial Bold" pitchFamily="34" charset="0"/>
                <a:sym typeface="Arial Bold" pitchFamily="34" charset="0"/>
              </a:rPr>
              <a:t>od rozmerov stanovených v povolení</a:t>
            </a:r>
            <a:endParaRPr lang="vi-VN" sz="1600" dirty="0">
              <a:solidFill>
                <a:schemeClr val="tx1">
                  <a:lumMod val="65000"/>
                  <a:lumOff val="35000"/>
                </a:schemeClr>
              </a:solidFill>
              <a:latin typeface="Calibri" pitchFamily="34" charset="0"/>
              <a:cs typeface="Arial Bold" pitchFamily="34" charset="0"/>
              <a:sym typeface="Arial Bold" pitchFamily="34" charset="0"/>
            </a:endParaRPr>
          </a:p>
          <a:p>
            <a:pPr marL="182563" indent="-182563">
              <a:buClr>
                <a:schemeClr val="tx1">
                  <a:lumMod val="50000"/>
                  <a:lumOff val="50000"/>
                </a:schemeClr>
              </a:buClr>
              <a:buSzPct val="100000"/>
              <a:buFont typeface="Wingdings" pitchFamily="2" charset="2"/>
              <a:buChar char="§"/>
              <a:defRPr/>
            </a:pPr>
            <a:endParaRPr lang="hr-HR" sz="1600" dirty="0">
              <a:solidFill>
                <a:schemeClr val="tx1">
                  <a:lumMod val="65000"/>
                  <a:lumOff val="35000"/>
                </a:schemeClr>
              </a:solidFill>
              <a:latin typeface="+mn-lt"/>
              <a:cs typeface="Arial Bold" pitchFamily="34" charset="0"/>
              <a:sym typeface="Arial Bold" pitchFamily="34" charset="0"/>
            </a:endParaRPr>
          </a:p>
        </p:txBody>
      </p:sp>
      <p:sp>
        <p:nvSpPr>
          <p:cNvPr id="13" name="TextBox 8"/>
          <p:cNvSpPr txBox="1"/>
          <p:nvPr/>
        </p:nvSpPr>
        <p:spPr>
          <a:xfrm>
            <a:off x="3276600" y="188913"/>
            <a:ext cx="3082925" cy="534987"/>
          </a:xfrm>
          <a:prstGeom prst="rect">
            <a:avLst/>
          </a:prstGeom>
          <a:noFill/>
        </p:spPr>
        <p:txBody>
          <a:bodyPr>
            <a:spAutoFit/>
          </a:bodyPr>
          <a:lstStyle/>
          <a:p>
            <a:pPr algn="ctr" fontAlgn="auto">
              <a:lnSpc>
                <a:spcPct val="80000"/>
              </a:lnSpc>
              <a:spcBef>
                <a:spcPts val="0"/>
              </a:spcBef>
              <a:spcAft>
                <a:spcPts val="0"/>
              </a:spcAft>
              <a:defRPr/>
            </a:pPr>
            <a:r>
              <a:rPr lang="en-US" b="1" spc="-120" dirty="0">
                <a:solidFill>
                  <a:srgbClr val="D90000"/>
                </a:solidFill>
                <a:latin typeface="Arial"/>
                <a:cs typeface="Arial"/>
              </a:rPr>
              <a:t>A</a:t>
            </a:r>
            <a:r>
              <a:rPr lang="hr-HR" b="1" spc="-120" dirty="0">
                <a:solidFill>
                  <a:srgbClr val="D90000"/>
                </a:solidFill>
                <a:latin typeface="Arial"/>
                <a:cs typeface="Arial"/>
              </a:rPr>
              <a:t>TRAKTÍVNY PRÁVNY RÁMEC</a:t>
            </a:r>
            <a:endParaRPr lang="en-US" b="1" spc="-120" dirty="0">
              <a:solidFill>
                <a:srgbClr val="D90000"/>
              </a:solidFill>
              <a:latin typeface="Arial"/>
              <a:cs typeface="Arial"/>
            </a:endParaRPr>
          </a:p>
        </p:txBody>
      </p:sp>
      <p:sp>
        <p:nvSpPr>
          <p:cNvPr id="15" name="TextBox 10"/>
          <p:cNvSpPr txBox="1"/>
          <p:nvPr/>
        </p:nvSpPr>
        <p:spPr>
          <a:xfrm>
            <a:off x="3419475" y="765175"/>
            <a:ext cx="3660775" cy="276225"/>
          </a:xfrm>
          <a:prstGeom prst="rect">
            <a:avLst/>
          </a:prstGeom>
          <a:noFill/>
        </p:spPr>
        <p:txBody>
          <a:bodyPr>
            <a:spAutoFit/>
          </a:bodyPr>
          <a:lstStyle/>
          <a:p>
            <a:pPr fontAlgn="auto">
              <a:spcBef>
                <a:spcPts val="0"/>
              </a:spcBef>
              <a:spcAft>
                <a:spcPts val="0"/>
              </a:spcAft>
              <a:defRPr/>
            </a:pPr>
            <a:r>
              <a:rPr lang="hr-HR" sz="1200" spc="-30" dirty="0">
                <a:solidFill>
                  <a:schemeClr val="bg1">
                    <a:lumMod val="75000"/>
                  </a:schemeClr>
                </a:solidFill>
                <a:latin typeface="+mn-lt"/>
              </a:rPr>
              <a:t>ČO BOLO UROBENÉ NA PODPORU INVESTÍCII</a:t>
            </a:r>
            <a:endParaRPr lang="en-US" sz="1200" spc="-30" dirty="0">
              <a:solidFill>
                <a:schemeClr val="bg1">
                  <a:lumMod val="75000"/>
                </a:schemeClr>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2987675" y="468313"/>
            <a:ext cx="3455988" cy="534987"/>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rgbClr val="D90000"/>
                </a:solidFill>
                <a:latin typeface="Arial" pitchFamily="34" charset="0"/>
                <a:cs typeface="Arial"/>
              </a:rPr>
              <a:t>KONKURENČNÉ INVESTIČNÉ NÁKLADY</a:t>
            </a:r>
            <a:endParaRPr lang="ta-IN" b="1" spc="-120" dirty="0">
              <a:solidFill>
                <a:srgbClr val="D90000"/>
              </a:solidFill>
              <a:latin typeface="Arial" pitchFamily="34" charset="0"/>
              <a:cs typeface="Arial"/>
            </a:endParaRPr>
          </a:p>
        </p:txBody>
      </p:sp>
      <p:pic>
        <p:nvPicPr>
          <p:cNvPr id="25602" name="Picture 2"/>
          <p:cNvPicPr>
            <a:picLocks noChangeAspect="1" noChangeArrowheads="1"/>
          </p:cNvPicPr>
          <p:nvPr/>
        </p:nvPicPr>
        <p:blipFill>
          <a:blip r:embed="rId2"/>
          <a:srcRect/>
          <a:stretch>
            <a:fillRect/>
          </a:stretch>
        </p:blipFill>
        <p:spPr bwMode="auto">
          <a:xfrm>
            <a:off x="107950" y="1341438"/>
            <a:ext cx="5327650" cy="2524125"/>
          </a:xfrm>
          <a:prstGeom prst="rect">
            <a:avLst/>
          </a:prstGeom>
          <a:noFill/>
          <a:ln w="9525">
            <a:noFill/>
            <a:miter lim="800000"/>
            <a:headEnd/>
            <a:tailEnd/>
          </a:ln>
        </p:spPr>
      </p:pic>
      <p:sp>
        <p:nvSpPr>
          <p:cNvPr id="6" name="Pravokutnik 5"/>
          <p:cNvSpPr/>
          <p:nvPr/>
        </p:nvSpPr>
        <p:spPr>
          <a:xfrm>
            <a:off x="5580063" y="2060575"/>
            <a:ext cx="2663825" cy="863600"/>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i="1" dirty="0">
                <a:solidFill>
                  <a:schemeClr val="tx1">
                    <a:lumMod val="65000"/>
                    <a:lumOff val="35000"/>
                  </a:schemeClr>
                </a:solidFill>
                <a:latin typeface="+mj-lt"/>
                <a:cs typeface="Arial" pitchFamily="34" charset="0"/>
              </a:rPr>
              <a:t>Výhodné počiatočné investičné náklady</a:t>
            </a:r>
          </a:p>
        </p:txBody>
      </p:sp>
      <p:sp>
        <p:nvSpPr>
          <p:cNvPr id="7" name="Pravokutnik 6"/>
          <p:cNvSpPr/>
          <p:nvPr/>
        </p:nvSpPr>
        <p:spPr>
          <a:xfrm>
            <a:off x="5580063" y="4652963"/>
            <a:ext cx="2879725" cy="1152525"/>
          </a:xfrm>
          <a:prstGeom prst="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i="1" dirty="0">
                <a:solidFill>
                  <a:schemeClr val="tx1">
                    <a:lumMod val="65000"/>
                    <a:lumOff val="35000"/>
                  </a:schemeClr>
                </a:solidFill>
                <a:cs typeface="Arial" pitchFamily="34" charset="0"/>
              </a:rPr>
              <a:t>Ceny elektrickej energie pre priemyselných odberateľov patria medzi najnižšie v EÚ</a:t>
            </a:r>
          </a:p>
        </p:txBody>
      </p:sp>
      <p:sp>
        <p:nvSpPr>
          <p:cNvPr id="8" name="Pravokutnik 7"/>
          <p:cNvSpPr/>
          <p:nvPr/>
        </p:nvSpPr>
        <p:spPr>
          <a:xfrm>
            <a:off x="395288" y="3789363"/>
            <a:ext cx="1035050" cy="200025"/>
          </a:xfrm>
          <a:prstGeom prst="rect">
            <a:avLst/>
          </a:prstGeom>
        </p:spPr>
        <p:txBody>
          <a:bodyPr wrap="none">
            <a:spAutoFit/>
          </a:bodyPr>
          <a:lstStyle/>
          <a:p>
            <a:pPr fontAlgn="auto">
              <a:spcBef>
                <a:spcPts val="0"/>
              </a:spcBef>
              <a:spcAft>
                <a:spcPts val="0"/>
              </a:spcAft>
              <a:defRPr/>
            </a:pPr>
            <a:r>
              <a:rPr lang="en-US" sz="700" dirty="0">
                <a:solidFill>
                  <a:schemeClr val="tx1">
                    <a:lumMod val="50000"/>
                    <a:lumOff val="50000"/>
                  </a:schemeClr>
                </a:solidFill>
                <a:latin typeface="+mn-lt"/>
                <a:cs typeface="Arial" pitchFamily="34" charset="0"/>
              </a:rPr>
              <a:t>Source: Eurostat, 201</a:t>
            </a:r>
            <a:r>
              <a:rPr lang="hr-HR" sz="700" dirty="0">
                <a:solidFill>
                  <a:schemeClr val="tx1">
                    <a:lumMod val="50000"/>
                    <a:lumOff val="50000"/>
                  </a:schemeClr>
                </a:solidFill>
                <a:latin typeface="+mn-lt"/>
                <a:cs typeface="Arial" pitchFamily="34" charset="0"/>
              </a:rPr>
              <a:t>2</a:t>
            </a:r>
            <a:r>
              <a:rPr lang="en-US" sz="700" dirty="0">
                <a:solidFill>
                  <a:schemeClr val="tx1">
                    <a:lumMod val="50000"/>
                    <a:lumOff val="50000"/>
                  </a:schemeClr>
                </a:solidFill>
                <a:latin typeface="+mn-lt"/>
                <a:cs typeface="Arial" pitchFamily="34" charset="0"/>
              </a:rPr>
              <a:t> </a:t>
            </a:r>
          </a:p>
        </p:txBody>
      </p:sp>
      <p:pic>
        <p:nvPicPr>
          <p:cNvPr id="25606" name="Picture 4"/>
          <p:cNvPicPr>
            <a:picLocks noChangeAspect="1" noChangeArrowheads="1"/>
          </p:cNvPicPr>
          <p:nvPr/>
        </p:nvPicPr>
        <p:blipFill>
          <a:blip r:embed="rId3"/>
          <a:srcRect/>
          <a:stretch>
            <a:fillRect/>
          </a:stretch>
        </p:blipFill>
        <p:spPr bwMode="auto">
          <a:xfrm>
            <a:off x="179388" y="3967163"/>
            <a:ext cx="5256212" cy="2486025"/>
          </a:xfrm>
          <a:prstGeom prst="rect">
            <a:avLst/>
          </a:prstGeom>
          <a:noFill/>
          <a:ln w="9525">
            <a:noFill/>
            <a:miter lim="800000"/>
            <a:headEnd/>
            <a:tailEnd/>
          </a:ln>
        </p:spPr>
      </p:pic>
      <p:sp>
        <p:nvSpPr>
          <p:cNvPr id="11" name="TekstniOkvir 10"/>
          <p:cNvSpPr txBox="1"/>
          <p:nvPr/>
        </p:nvSpPr>
        <p:spPr>
          <a:xfrm>
            <a:off x="395288" y="6381750"/>
            <a:ext cx="4105275" cy="200025"/>
          </a:xfrm>
          <a:prstGeom prst="rect">
            <a:avLst/>
          </a:prstGeom>
          <a:noFill/>
        </p:spPr>
        <p:txBody>
          <a:bodyPr>
            <a:spAutoFit/>
          </a:bodyPr>
          <a:lstStyle/>
          <a:p>
            <a:pPr fontAlgn="auto">
              <a:spcBef>
                <a:spcPts val="0"/>
              </a:spcBef>
              <a:spcAft>
                <a:spcPts val="0"/>
              </a:spcAft>
              <a:defRPr/>
            </a:pPr>
            <a:r>
              <a:rPr lang="en-GB" sz="700" dirty="0">
                <a:solidFill>
                  <a:schemeClr val="tx1">
                    <a:lumMod val="65000"/>
                    <a:lumOff val="35000"/>
                  </a:schemeClr>
                </a:solidFill>
                <a:latin typeface="+mn-lt"/>
              </a:rPr>
              <a:t>*Annual consumption: 500 </a:t>
            </a:r>
            <a:r>
              <a:rPr lang="en-GB" sz="700" dirty="0" err="1">
                <a:solidFill>
                  <a:schemeClr val="tx1">
                    <a:lumMod val="65000"/>
                    <a:lumOff val="35000"/>
                  </a:schemeClr>
                </a:solidFill>
                <a:latin typeface="+mn-lt"/>
              </a:rPr>
              <a:t>MWh</a:t>
            </a:r>
            <a:r>
              <a:rPr lang="en-GB" sz="700" dirty="0">
                <a:solidFill>
                  <a:schemeClr val="tx1">
                    <a:lumMod val="65000"/>
                    <a:lumOff val="35000"/>
                  </a:schemeClr>
                </a:solidFill>
                <a:latin typeface="+mn-lt"/>
              </a:rPr>
              <a:t> &lt; consumption &lt; 2 000 </a:t>
            </a:r>
            <a:r>
              <a:rPr lang="en-GB" sz="700" dirty="0" err="1">
                <a:solidFill>
                  <a:schemeClr val="tx1">
                    <a:lumMod val="65000"/>
                    <a:lumOff val="35000"/>
                  </a:schemeClr>
                </a:solidFill>
                <a:latin typeface="+mn-lt"/>
              </a:rPr>
              <a:t>MWh</a:t>
            </a:r>
            <a:r>
              <a:rPr lang="en-GB" sz="700" dirty="0">
                <a:solidFill>
                  <a:schemeClr val="tx1">
                    <a:lumMod val="65000"/>
                    <a:lumOff val="35000"/>
                  </a:schemeClr>
                </a:solidFill>
                <a:latin typeface="+mn-lt"/>
              </a:rPr>
              <a:t>.</a:t>
            </a:r>
          </a:p>
        </p:txBody>
      </p:sp>
      <p:sp>
        <p:nvSpPr>
          <p:cNvPr id="12" name="TekstniOkvir 11"/>
          <p:cNvSpPr txBox="1"/>
          <p:nvPr/>
        </p:nvSpPr>
        <p:spPr>
          <a:xfrm>
            <a:off x="395288" y="6524625"/>
            <a:ext cx="2808287" cy="200025"/>
          </a:xfrm>
          <a:prstGeom prst="rect">
            <a:avLst/>
          </a:prstGeom>
          <a:noFill/>
        </p:spPr>
        <p:txBody>
          <a:bodyPr>
            <a:spAutoFit/>
          </a:bodyPr>
          <a:lstStyle/>
          <a:p>
            <a:pPr fontAlgn="auto">
              <a:spcBef>
                <a:spcPts val="0"/>
              </a:spcBef>
              <a:spcAft>
                <a:spcPts val="0"/>
              </a:spcAft>
              <a:defRPr/>
            </a:pPr>
            <a:r>
              <a:rPr lang="en-US" sz="700" dirty="0">
                <a:solidFill>
                  <a:schemeClr val="tx1">
                    <a:lumMod val="65000"/>
                    <a:lumOff val="35000"/>
                  </a:schemeClr>
                </a:solidFill>
                <a:latin typeface="+mn-lt"/>
                <a:cs typeface="Arial" pitchFamily="34" charset="0"/>
              </a:rPr>
              <a:t>Source: Eurostat, 201</a:t>
            </a:r>
            <a:r>
              <a:rPr lang="hr-HR" sz="700" dirty="0">
                <a:solidFill>
                  <a:schemeClr val="tx1">
                    <a:lumMod val="65000"/>
                    <a:lumOff val="35000"/>
                  </a:schemeClr>
                </a:solidFill>
                <a:latin typeface="+mn-lt"/>
                <a:cs typeface="Arial" pitchFamily="34" charset="0"/>
              </a:rPr>
              <a:t>4</a:t>
            </a:r>
            <a:r>
              <a:rPr lang="en-US" sz="700" dirty="0">
                <a:solidFill>
                  <a:schemeClr val="tx1">
                    <a:lumMod val="65000"/>
                    <a:lumOff val="35000"/>
                  </a:schemeClr>
                </a:solidFill>
                <a:latin typeface="+mn-lt"/>
                <a:cs typeface="Arial"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3348038" y="333375"/>
            <a:ext cx="2736850" cy="534988"/>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rgbClr val="D90000"/>
                </a:solidFill>
                <a:latin typeface="Arial" pitchFamily="34" charset="0"/>
                <a:cs typeface="Arial"/>
              </a:rPr>
              <a:t>VÝHODNÉ NÁKLADY NA PRÁCU</a:t>
            </a:r>
            <a:endParaRPr lang="ta-IN" b="1" spc="-120" dirty="0">
              <a:solidFill>
                <a:srgbClr val="D90000"/>
              </a:solidFill>
              <a:latin typeface="Arial" pitchFamily="34" charset="0"/>
              <a:cs typeface="Arial"/>
            </a:endParaRPr>
          </a:p>
        </p:txBody>
      </p:sp>
      <p:graphicFrame>
        <p:nvGraphicFramePr>
          <p:cNvPr id="17" name="Tablica 16"/>
          <p:cNvGraphicFramePr>
            <a:graphicFrameLocks noGrp="1"/>
          </p:cNvGraphicFramePr>
          <p:nvPr/>
        </p:nvGraphicFramePr>
        <p:xfrm>
          <a:off x="5072063" y="5138738"/>
          <a:ext cx="3855910" cy="1582900"/>
        </p:xfrm>
        <a:graphic>
          <a:graphicData uri="http://schemas.openxmlformats.org/drawingml/2006/table">
            <a:tbl>
              <a:tblPr/>
              <a:tblGrid>
                <a:gridCol w="1354479"/>
                <a:gridCol w="1123540"/>
                <a:gridCol w="1377891"/>
              </a:tblGrid>
              <a:tr h="463312">
                <a:tc>
                  <a:txBody>
                    <a:bodyPr/>
                    <a:lstStyle/>
                    <a:p>
                      <a:pPr algn="l" fontAlgn="b"/>
                      <a:r>
                        <a:rPr lang="sk-SK" sz="1100" b="1" i="0" u="none" strike="noStrike" noProof="0" dirty="0" smtClean="0">
                          <a:solidFill>
                            <a:schemeClr val="tx1">
                              <a:lumMod val="65000"/>
                              <a:lumOff val="35000"/>
                            </a:schemeClr>
                          </a:solidFill>
                          <a:latin typeface="+mn-lt"/>
                        </a:rPr>
                        <a:t>Priemysel</a:t>
                      </a:r>
                      <a:endParaRPr lang="en-US" sz="1100" b="1" i="0" u="none" strike="noStrike" noProof="0" dirty="0" smtClean="0">
                        <a:solidFill>
                          <a:schemeClr val="tx1">
                            <a:lumMod val="65000"/>
                            <a:lumOff val="35000"/>
                          </a:schemeClr>
                        </a:solidFill>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auto"/>
                      <a:r>
                        <a:rPr lang="sk-SK" sz="1100" b="1" i="0" u="none" strike="noStrike" noProof="0" dirty="0" smtClean="0">
                          <a:solidFill>
                            <a:schemeClr val="tx1">
                              <a:lumMod val="65000"/>
                              <a:lumOff val="35000"/>
                            </a:schemeClr>
                          </a:solidFill>
                          <a:latin typeface="+mn-lt"/>
                        </a:rPr>
                        <a:t>Priemerné</a:t>
                      </a:r>
                      <a:r>
                        <a:rPr lang="sk-SK" sz="1100" b="1" i="0" u="none" strike="noStrike" baseline="0" noProof="0" dirty="0" smtClean="0">
                          <a:solidFill>
                            <a:schemeClr val="tx1">
                              <a:lumMod val="65000"/>
                              <a:lumOff val="35000"/>
                            </a:schemeClr>
                          </a:solidFill>
                          <a:latin typeface="+mn-lt"/>
                        </a:rPr>
                        <a:t> náklady práce na hodinu,</a:t>
                      </a:r>
                      <a:r>
                        <a:rPr lang="en-US" sz="1100" b="1" i="0" u="none" strike="noStrike" noProof="0" dirty="0" smtClean="0">
                          <a:solidFill>
                            <a:schemeClr val="tx1">
                              <a:lumMod val="65000"/>
                              <a:lumOff val="35000"/>
                            </a:schemeClr>
                          </a:solidFill>
                          <a:latin typeface="+mn-lt"/>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auto"/>
                      <a:r>
                        <a:rPr lang="sk-SK" sz="1100" b="1" i="0" u="none" strike="noStrike" noProof="0" dirty="0" smtClean="0">
                          <a:solidFill>
                            <a:schemeClr val="tx1">
                              <a:lumMod val="65000"/>
                              <a:lumOff val="35000"/>
                            </a:schemeClr>
                          </a:solidFill>
                          <a:latin typeface="+mn-lt"/>
                        </a:rPr>
                        <a:t>Priemerná</a:t>
                      </a:r>
                      <a:r>
                        <a:rPr lang="sk-SK" sz="1100" b="1" i="0" u="none" strike="noStrike" baseline="0" noProof="0" dirty="0" smtClean="0">
                          <a:solidFill>
                            <a:schemeClr val="tx1">
                              <a:lumMod val="65000"/>
                              <a:lumOff val="35000"/>
                            </a:schemeClr>
                          </a:solidFill>
                          <a:latin typeface="+mn-lt"/>
                        </a:rPr>
                        <a:t> mesačná brutto mzda</a:t>
                      </a:r>
                      <a:r>
                        <a:rPr lang="en-US" sz="1100" b="1" i="0" u="none" strike="noStrike" noProof="0" dirty="0" smtClean="0">
                          <a:solidFill>
                            <a:schemeClr val="tx1">
                              <a:lumMod val="65000"/>
                              <a:lumOff val="35000"/>
                            </a:schemeClr>
                          </a:solidFill>
                          <a:latin typeface="+mn-lt"/>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r>
              <a:tr h="210712">
                <a:tc>
                  <a:txBody>
                    <a:bodyPr/>
                    <a:lstStyle/>
                    <a:p>
                      <a:pPr algn="l" fontAlgn="b"/>
                      <a:r>
                        <a:rPr lang="sk-SK" sz="1100" b="0" i="0" u="none" strike="noStrike" noProof="0" smtClean="0">
                          <a:solidFill>
                            <a:schemeClr val="tx1">
                              <a:lumMod val="65000"/>
                              <a:lumOff val="35000"/>
                            </a:schemeClr>
                          </a:solidFill>
                          <a:latin typeface="+mn-lt"/>
                        </a:rPr>
                        <a:t>Spracovateľský priemysel</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k-SK" sz="1100" b="0" i="0" u="none" strike="noStrike" noProof="0" smtClean="0">
                          <a:solidFill>
                            <a:schemeClr val="tx1">
                              <a:lumMod val="65000"/>
                              <a:lumOff val="35000"/>
                            </a:schemeClr>
                          </a:solidFill>
                          <a:latin typeface="+mn-lt"/>
                        </a:rPr>
                        <a:t>5.9</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k-SK" sz="1100" b="0" i="0" u="none" strike="noStrike" noProof="0" smtClean="0">
                          <a:solidFill>
                            <a:schemeClr val="tx1">
                              <a:lumMod val="65000"/>
                              <a:lumOff val="35000"/>
                            </a:schemeClr>
                          </a:solidFill>
                          <a:latin typeface="+mn-lt"/>
                        </a:rPr>
                        <a:t>905</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r>
              <a:tr h="245100">
                <a:tc>
                  <a:txBody>
                    <a:bodyPr/>
                    <a:lstStyle/>
                    <a:p>
                      <a:pPr algn="l" fontAlgn="b"/>
                      <a:r>
                        <a:rPr lang="sk-SK" sz="1100" b="0" i="0" u="none" strike="noStrike" noProof="0" smtClean="0">
                          <a:solidFill>
                            <a:schemeClr val="tx1">
                              <a:lumMod val="65000"/>
                              <a:lumOff val="35000"/>
                            </a:schemeClr>
                          </a:solidFill>
                          <a:latin typeface="+mn-lt"/>
                        </a:rPr>
                        <a:t>Farmaceutický priemysel</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sk-SK" sz="1100" b="0" i="0" u="none" strike="noStrike" noProof="0" smtClean="0">
                          <a:solidFill>
                            <a:schemeClr val="tx1">
                              <a:lumMod val="65000"/>
                              <a:lumOff val="35000"/>
                            </a:schemeClr>
                          </a:solidFill>
                          <a:latin typeface="+mn-lt"/>
                        </a:rPr>
                        <a:t>9.2</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sk-SK" sz="1100" b="0" i="0" u="none" strike="noStrike" noProof="0" smtClean="0">
                          <a:solidFill>
                            <a:schemeClr val="tx1">
                              <a:lumMod val="65000"/>
                              <a:lumOff val="35000"/>
                            </a:schemeClr>
                          </a:solidFill>
                          <a:latin typeface="+mn-lt"/>
                        </a:rPr>
                        <a:t>1,800</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r>
              <a:tr h="245100">
                <a:tc>
                  <a:txBody>
                    <a:bodyPr/>
                    <a:lstStyle/>
                    <a:p>
                      <a:pPr algn="l" fontAlgn="b"/>
                      <a:r>
                        <a:rPr lang="sk-SK" sz="1100" b="0" i="0" u="none" strike="noStrike" noProof="0" smtClean="0">
                          <a:solidFill>
                            <a:schemeClr val="tx1">
                              <a:lumMod val="65000"/>
                              <a:lumOff val="35000"/>
                            </a:schemeClr>
                          </a:solidFill>
                          <a:latin typeface="+mn-lt"/>
                        </a:rPr>
                        <a:t>ICT</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k-SK" sz="1100" b="0" i="0" u="none" strike="noStrike" noProof="0" smtClean="0">
                          <a:solidFill>
                            <a:schemeClr val="tx1">
                              <a:lumMod val="65000"/>
                              <a:lumOff val="35000"/>
                            </a:schemeClr>
                          </a:solidFill>
                          <a:latin typeface="+mn-lt"/>
                        </a:rPr>
                        <a:t>6.4/8.5</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k-SK" sz="1100" b="0" i="0" u="none" strike="noStrike" noProof="0" smtClean="0">
                          <a:solidFill>
                            <a:schemeClr val="tx1">
                              <a:lumMod val="65000"/>
                              <a:lumOff val="35000"/>
                            </a:schemeClr>
                          </a:solidFill>
                          <a:latin typeface="+mn-lt"/>
                        </a:rPr>
                        <a:t>1,425</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r>
              <a:tr h="203928">
                <a:tc>
                  <a:txBody>
                    <a:bodyPr/>
                    <a:lstStyle/>
                    <a:p>
                      <a:pPr algn="l" fontAlgn="b"/>
                      <a:r>
                        <a:rPr lang="sk-SK" sz="1100" b="0" i="0" u="none" strike="noStrike" noProof="0" smtClean="0">
                          <a:solidFill>
                            <a:schemeClr val="tx1">
                              <a:lumMod val="65000"/>
                              <a:lumOff val="35000"/>
                            </a:schemeClr>
                          </a:solidFill>
                          <a:latin typeface="+mn-lt"/>
                        </a:rPr>
                        <a:t>Cestovný</a:t>
                      </a:r>
                      <a:r>
                        <a:rPr lang="sk-SK" sz="1100" b="0" i="0" u="none" strike="noStrike" baseline="0" noProof="0" smtClean="0">
                          <a:solidFill>
                            <a:schemeClr val="tx1">
                              <a:lumMod val="65000"/>
                              <a:lumOff val="35000"/>
                            </a:schemeClr>
                          </a:solidFill>
                          <a:latin typeface="+mn-lt"/>
                        </a:rPr>
                        <a:t> ruch</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sk-SK" sz="1100" b="0" i="0" u="none" strike="noStrike" noProof="0" smtClean="0">
                          <a:solidFill>
                            <a:schemeClr val="tx1">
                              <a:lumMod val="65000"/>
                              <a:lumOff val="35000"/>
                            </a:schemeClr>
                          </a:solidFill>
                          <a:latin typeface="+mn-lt"/>
                        </a:rPr>
                        <a:t>5.1</a:t>
                      </a:r>
                      <a:endParaRPr lang="sk-SK" sz="1100" b="0" i="0" u="none" strike="noStrike" noProof="0">
                        <a:solidFill>
                          <a:schemeClr val="tx1">
                            <a:lumMod val="65000"/>
                            <a:lumOff val="35000"/>
                          </a:schemeClr>
                        </a:solidFill>
                        <a:latin typeface="+mn-lt"/>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sk-SK" sz="1100" b="0" i="0" u="none" strike="noStrike" noProof="0" dirty="0" smtClean="0">
                          <a:solidFill>
                            <a:schemeClr val="tx1">
                              <a:lumMod val="65000"/>
                              <a:lumOff val="35000"/>
                            </a:schemeClr>
                          </a:solidFill>
                          <a:latin typeface="+mn-lt"/>
                        </a:rPr>
                        <a:t>866</a:t>
                      </a:r>
                      <a:endParaRPr lang="sk-SK" sz="1100" b="0" i="0" u="none" strike="noStrike" noProof="0" dirty="0">
                        <a:solidFill>
                          <a:schemeClr val="tx1">
                            <a:lumMod val="65000"/>
                            <a:lumOff val="35000"/>
                          </a:schemeClr>
                        </a:solidFill>
                        <a:latin typeface="+mn-lt"/>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8" name="Picture 4"/>
          <p:cNvPicPr>
            <a:picLocks noChangeAspect="1" noChangeArrowheads="1"/>
          </p:cNvPicPr>
          <p:nvPr/>
        </p:nvPicPr>
        <p:blipFill>
          <a:blip r:embed="rId2"/>
          <a:srcRect/>
          <a:stretch>
            <a:fillRect/>
          </a:stretch>
        </p:blipFill>
        <p:spPr bwMode="auto">
          <a:xfrm>
            <a:off x="395288" y="5084763"/>
            <a:ext cx="3240087" cy="1625600"/>
          </a:xfrm>
          <a:prstGeom prst="rect">
            <a:avLst/>
          </a:prstGeom>
          <a:noFill/>
          <a:ln w="9525">
            <a:noFill/>
            <a:miter lim="800000"/>
            <a:headEnd/>
            <a:tailEnd/>
          </a:ln>
          <a:effectLst>
            <a:outerShdw blurRad="50800" dist="38100" algn="l" rotWithShape="0">
              <a:prstClr val="black">
                <a:alpha val="40000"/>
              </a:prstClr>
            </a:outerShdw>
          </a:effectLst>
        </p:spPr>
      </p:pic>
      <p:sp>
        <p:nvSpPr>
          <p:cNvPr id="19" name="TekstniOkvir 18"/>
          <p:cNvSpPr txBox="1"/>
          <p:nvPr/>
        </p:nvSpPr>
        <p:spPr>
          <a:xfrm>
            <a:off x="395288" y="6524625"/>
            <a:ext cx="1404937" cy="200025"/>
          </a:xfrm>
          <a:prstGeom prst="rect">
            <a:avLst/>
          </a:prstGeom>
          <a:noFill/>
        </p:spPr>
        <p:txBody>
          <a:bodyPr>
            <a:spAutoFit/>
          </a:bodyPr>
          <a:lstStyle/>
          <a:p>
            <a:pPr fontAlgn="auto">
              <a:spcBef>
                <a:spcPts val="0"/>
              </a:spcBef>
              <a:spcAft>
                <a:spcPts val="0"/>
              </a:spcAft>
              <a:defRPr/>
            </a:pPr>
            <a:r>
              <a:rPr lang="en-US" sz="700" dirty="0">
                <a:solidFill>
                  <a:schemeClr val="tx1">
                    <a:lumMod val="65000"/>
                    <a:lumOff val="35000"/>
                  </a:schemeClr>
                </a:solidFill>
                <a:latin typeface="+mn-lt"/>
              </a:rPr>
              <a:t>Source: CBS, 2011 </a:t>
            </a:r>
          </a:p>
        </p:txBody>
      </p:sp>
      <p:sp>
        <p:nvSpPr>
          <p:cNvPr id="26644" name="TekstniOkvir 20"/>
          <p:cNvSpPr txBox="1">
            <a:spLocks noChangeArrowheads="1"/>
          </p:cNvSpPr>
          <p:nvPr/>
        </p:nvSpPr>
        <p:spPr bwMode="auto">
          <a:xfrm>
            <a:off x="2195513" y="981075"/>
            <a:ext cx="4392612" cy="461963"/>
          </a:xfrm>
          <a:prstGeom prst="rect">
            <a:avLst/>
          </a:prstGeom>
          <a:noFill/>
          <a:ln w="9525">
            <a:noFill/>
            <a:miter lim="800000"/>
            <a:headEnd/>
            <a:tailEnd/>
          </a:ln>
        </p:spPr>
        <p:txBody>
          <a:bodyPr>
            <a:spAutoFit/>
          </a:bodyPr>
          <a:lstStyle/>
          <a:p>
            <a:r>
              <a:rPr lang="pl-PL" sz="1200" b="1">
                <a:solidFill>
                  <a:srgbClr val="FF0000"/>
                </a:solidFill>
                <a:latin typeface="Calibri" pitchFamily="34" charset="0"/>
              </a:rPr>
              <a:t>PRIEMERNÉ ZAMESTNANECKÉ NÁKLADY, (1 000 </a:t>
            </a:r>
            <a:r>
              <a:rPr lang="pl-PL" sz="1200" b="1">
                <a:solidFill>
                  <a:srgbClr val="FF0000"/>
                </a:solidFill>
                <a:latin typeface="Verdana" pitchFamily="34" charset="0"/>
              </a:rPr>
              <a:t>€</a:t>
            </a:r>
            <a:r>
              <a:rPr lang="pl-PL" sz="1200" b="1">
                <a:solidFill>
                  <a:srgbClr val="FF0000"/>
                </a:solidFill>
                <a:latin typeface="Calibri" pitchFamily="34" charset="0"/>
              </a:rPr>
              <a:t> na zamostnanca), 2011</a:t>
            </a:r>
            <a:endParaRPr lang="en-US" sz="1200" b="1">
              <a:solidFill>
                <a:srgbClr val="FF0000"/>
              </a:solidFill>
              <a:latin typeface="Calibri" pitchFamily="34" charset="0"/>
            </a:endParaRPr>
          </a:p>
        </p:txBody>
      </p:sp>
      <p:sp>
        <p:nvSpPr>
          <p:cNvPr id="22" name="TekstniOkvir 21"/>
          <p:cNvSpPr txBox="1"/>
          <p:nvPr/>
        </p:nvSpPr>
        <p:spPr>
          <a:xfrm>
            <a:off x="4067175" y="4365625"/>
            <a:ext cx="2808288" cy="200025"/>
          </a:xfrm>
          <a:prstGeom prst="rect">
            <a:avLst/>
          </a:prstGeom>
          <a:noFill/>
        </p:spPr>
        <p:txBody>
          <a:bodyPr>
            <a:spAutoFit/>
          </a:bodyPr>
          <a:lstStyle/>
          <a:p>
            <a:pPr fontAlgn="auto">
              <a:spcBef>
                <a:spcPts val="0"/>
              </a:spcBef>
              <a:spcAft>
                <a:spcPts val="0"/>
              </a:spcAft>
              <a:defRPr/>
            </a:pPr>
            <a:r>
              <a:rPr lang="en-US" sz="700" dirty="0">
                <a:solidFill>
                  <a:schemeClr val="tx1">
                    <a:lumMod val="50000"/>
                    <a:lumOff val="50000"/>
                  </a:schemeClr>
                </a:solidFill>
                <a:latin typeface="+mn-lt"/>
                <a:cs typeface="Arial" pitchFamily="34" charset="0"/>
              </a:rPr>
              <a:t>Source: Eurostat, 201</a:t>
            </a:r>
            <a:r>
              <a:rPr lang="hr-HR" sz="700" dirty="0">
                <a:solidFill>
                  <a:schemeClr val="tx1">
                    <a:lumMod val="50000"/>
                    <a:lumOff val="50000"/>
                  </a:schemeClr>
                </a:solidFill>
                <a:latin typeface="+mn-lt"/>
                <a:cs typeface="Arial" pitchFamily="34" charset="0"/>
              </a:rPr>
              <a:t>4</a:t>
            </a:r>
            <a:r>
              <a:rPr lang="en-US" sz="700" dirty="0">
                <a:solidFill>
                  <a:schemeClr val="tx1">
                    <a:lumMod val="50000"/>
                    <a:lumOff val="50000"/>
                  </a:schemeClr>
                </a:solidFill>
                <a:latin typeface="+mn-lt"/>
                <a:cs typeface="Arial" pitchFamily="34" charset="0"/>
              </a:rPr>
              <a:t> </a:t>
            </a:r>
          </a:p>
        </p:txBody>
      </p:sp>
      <p:sp>
        <p:nvSpPr>
          <p:cNvPr id="23" name="TekstniOkvir 22"/>
          <p:cNvSpPr txBox="1"/>
          <p:nvPr/>
        </p:nvSpPr>
        <p:spPr>
          <a:xfrm>
            <a:off x="4716463" y="6524625"/>
            <a:ext cx="1403350" cy="200025"/>
          </a:xfrm>
          <a:prstGeom prst="rect">
            <a:avLst/>
          </a:prstGeom>
          <a:noFill/>
        </p:spPr>
        <p:txBody>
          <a:bodyPr>
            <a:spAutoFit/>
          </a:bodyPr>
          <a:lstStyle/>
          <a:p>
            <a:pPr fontAlgn="auto">
              <a:spcBef>
                <a:spcPts val="0"/>
              </a:spcBef>
              <a:spcAft>
                <a:spcPts val="0"/>
              </a:spcAft>
              <a:defRPr/>
            </a:pPr>
            <a:r>
              <a:rPr lang="sk-SK" sz="700" dirty="0">
                <a:solidFill>
                  <a:schemeClr val="tx1">
                    <a:lumMod val="65000"/>
                    <a:lumOff val="35000"/>
                  </a:schemeClr>
                </a:solidFill>
                <a:latin typeface="+mn-lt"/>
              </a:rPr>
              <a:t>Zdroj</a:t>
            </a:r>
            <a:r>
              <a:rPr lang="en-US" sz="700" dirty="0">
                <a:solidFill>
                  <a:schemeClr val="tx1">
                    <a:lumMod val="65000"/>
                    <a:lumOff val="35000"/>
                  </a:schemeClr>
                </a:solidFill>
                <a:latin typeface="+mn-lt"/>
              </a:rPr>
              <a:t>: CBS</a:t>
            </a:r>
          </a:p>
        </p:txBody>
      </p:sp>
      <p:pic>
        <p:nvPicPr>
          <p:cNvPr id="26647" name="Grafikon 2" descr="image003"/>
          <p:cNvPicPr>
            <a:picLocks noChangeAspect="1" noChangeArrowheads="1"/>
          </p:cNvPicPr>
          <p:nvPr/>
        </p:nvPicPr>
        <p:blipFill>
          <a:blip r:embed="rId3"/>
          <a:srcRect/>
          <a:stretch>
            <a:fillRect/>
          </a:stretch>
        </p:blipFill>
        <p:spPr bwMode="auto">
          <a:xfrm>
            <a:off x="1763713" y="1341438"/>
            <a:ext cx="5761037" cy="373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jagram 1"/>
          <p:cNvGraphicFramePr/>
          <p:nvPr/>
        </p:nvGraphicFramePr>
        <p:xfrm>
          <a:off x="1187624" y="1916832"/>
          <a:ext cx="684076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p:cNvSpPr txBox="1"/>
          <p:nvPr/>
        </p:nvSpPr>
        <p:spPr>
          <a:xfrm>
            <a:off x="971550" y="1484313"/>
            <a:ext cx="7561263" cy="536575"/>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chemeClr val="tx1">
                    <a:lumMod val="50000"/>
                    <a:lumOff val="50000"/>
                  </a:schemeClr>
                </a:solidFill>
                <a:latin typeface="Arial"/>
                <a:cs typeface="Arial"/>
              </a:rPr>
              <a:t>PRIHLÁŠKY PODĽA ZÁKONA O PODPORE INVESTÍCIÍ A ZLEPŠOVANIA INVESTIČNÉHO PROSTREDIA</a:t>
            </a:r>
          </a:p>
        </p:txBody>
      </p:sp>
      <p:sp>
        <p:nvSpPr>
          <p:cNvPr id="8" name="TextBox 8"/>
          <p:cNvSpPr txBox="1"/>
          <p:nvPr/>
        </p:nvSpPr>
        <p:spPr>
          <a:xfrm>
            <a:off x="3203575" y="333375"/>
            <a:ext cx="3455988" cy="534988"/>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rgbClr val="D90000"/>
                </a:solidFill>
                <a:latin typeface="Arial"/>
                <a:cs typeface="Arial"/>
              </a:rPr>
              <a:t>UKAZOVATELE DOTERAJŠÍCH OPATRENÍ</a:t>
            </a:r>
            <a:endParaRPr lang="ta-IN" b="1" spc="-120" dirty="0">
              <a:solidFill>
                <a:srgbClr val="D90000"/>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zervirano mjesto sadržaja 5"/>
          <p:cNvGraphicFramePr>
            <a:graphicFrameLocks noGrp="1"/>
          </p:cNvGraphicFramePr>
          <p:nvPr>
            <p:ph idx="4294967295"/>
          </p:nvPr>
        </p:nvGraphicFramePr>
        <p:xfrm>
          <a:off x="755576" y="1744217"/>
          <a:ext cx="7704856" cy="420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8"/>
          <p:cNvSpPr txBox="1"/>
          <p:nvPr/>
        </p:nvSpPr>
        <p:spPr>
          <a:xfrm>
            <a:off x="2339975" y="908050"/>
            <a:ext cx="4103688" cy="536575"/>
          </a:xfrm>
          <a:prstGeom prst="rect">
            <a:avLst/>
          </a:prstGeom>
          <a:noFill/>
        </p:spPr>
        <p:txBody>
          <a:bodyPr>
            <a:spAutoFit/>
          </a:bodyPr>
          <a:lstStyle/>
          <a:p>
            <a:pPr algn="ctr" fontAlgn="auto">
              <a:lnSpc>
                <a:spcPct val="80000"/>
              </a:lnSpc>
              <a:spcBef>
                <a:spcPts val="0"/>
              </a:spcBef>
              <a:spcAft>
                <a:spcPts val="0"/>
              </a:spcAft>
              <a:defRPr/>
            </a:pPr>
            <a:r>
              <a:rPr lang="hr-HR" b="1" spc="-120" dirty="0">
                <a:solidFill>
                  <a:schemeClr val="bg1">
                    <a:lumMod val="50000"/>
                  </a:schemeClr>
                </a:solidFill>
                <a:latin typeface="Arial"/>
                <a:cs typeface="Arial"/>
              </a:rPr>
              <a:t>ZÁKON O PODPORE INVESTÍCII A INVESTIČNÉHO PROSTREDIA</a:t>
            </a:r>
            <a:endParaRPr lang="ta-IN" b="1" spc="-120" dirty="0">
              <a:solidFill>
                <a:schemeClr val="bg1">
                  <a:lumMod val="50000"/>
                </a:schemeClr>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4808</TotalTime>
  <Words>1226</Words>
  <Application>Microsoft Office PowerPoint</Application>
  <PresentationFormat>Prezentácia na obrazovke (4:3)</PresentationFormat>
  <Paragraphs>348</Paragraphs>
  <Slides>22</Slides>
  <Notes>5</Notes>
  <HiddenSlides>0</HiddenSlides>
  <MMClips>1</MMClips>
  <ScaleCrop>false</ScaleCrop>
  <HeadingPairs>
    <vt:vector size="4" baseType="variant">
      <vt:variant>
        <vt:lpstr>Motív</vt:lpstr>
      </vt:variant>
      <vt:variant>
        <vt:i4>1</vt:i4>
      </vt:variant>
      <vt:variant>
        <vt:lpstr>Nadpisy snímok</vt:lpstr>
      </vt:variant>
      <vt:variant>
        <vt:i4>22</vt:i4>
      </vt:variant>
    </vt:vector>
  </HeadingPairs>
  <TitlesOfParts>
    <vt:vector size="23" baseType="lpstr">
      <vt:lpstr>Office tema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Marija Vukelić</dc:creator>
  <cp:lastModifiedBy>Pozdechova Renata</cp:lastModifiedBy>
  <cp:revision>533</cp:revision>
  <cp:lastPrinted>2013-02-05T14:54:03Z</cp:lastPrinted>
  <dcterms:created xsi:type="dcterms:W3CDTF">2013-01-31T16:24:08Z</dcterms:created>
  <dcterms:modified xsi:type="dcterms:W3CDTF">2014-10-23T08:28:48Z</dcterms:modified>
</cp:coreProperties>
</file>